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63"/>
  </p:notesMasterIdLst>
  <p:handoutMasterIdLst>
    <p:handoutMasterId r:id="rId64"/>
  </p:handoutMasterIdLst>
  <p:sldIdLst>
    <p:sldId id="258" r:id="rId13"/>
    <p:sldId id="269" r:id="rId14"/>
    <p:sldId id="263" r:id="rId15"/>
    <p:sldId id="271" r:id="rId16"/>
    <p:sldId id="302" r:id="rId17"/>
    <p:sldId id="322" r:id="rId18"/>
    <p:sldId id="309" r:id="rId19"/>
    <p:sldId id="308" r:id="rId20"/>
    <p:sldId id="307" r:id="rId21"/>
    <p:sldId id="306" r:id="rId22"/>
    <p:sldId id="305" r:id="rId23"/>
    <p:sldId id="304" r:id="rId24"/>
    <p:sldId id="274" r:id="rId25"/>
    <p:sldId id="280" r:id="rId26"/>
    <p:sldId id="310" r:id="rId27"/>
    <p:sldId id="313" r:id="rId28"/>
    <p:sldId id="312" r:id="rId29"/>
    <p:sldId id="326" r:id="rId30"/>
    <p:sldId id="327" r:id="rId31"/>
    <p:sldId id="328" r:id="rId32"/>
    <p:sldId id="329" r:id="rId33"/>
    <p:sldId id="330" r:id="rId34"/>
    <p:sldId id="276" r:id="rId35"/>
    <p:sldId id="320" r:id="rId36"/>
    <p:sldId id="316" r:id="rId37"/>
    <p:sldId id="282" r:id="rId38"/>
    <p:sldId id="314" r:id="rId39"/>
    <p:sldId id="317" r:id="rId40"/>
    <p:sldId id="294" r:id="rId41"/>
    <p:sldId id="293" r:id="rId42"/>
    <p:sldId id="292" r:id="rId43"/>
    <p:sldId id="291" r:id="rId44"/>
    <p:sldId id="290" r:id="rId45"/>
    <p:sldId id="289" r:id="rId46"/>
    <p:sldId id="285" r:id="rId47"/>
    <p:sldId id="287" r:id="rId48"/>
    <p:sldId id="301" r:id="rId49"/>
    <p:sldId id="300" r:id="rId50"/>
    <p:sldId id="299" r:id="rId51"/>
    <p:sldId id="298" r:id="rId52"/>
    <p:sldId id="297" r:id="rId53"/>
    <p:sldId id="296" r:id="rId54"/>
    <p:sldId id="295" r:id="rId55"/>
    <p:sldId id="272" r:id="rId56"/>
    <p:sldId id="266" r:id="rId57"/>
    <p:sldId id="265" r:id="rId58"/>
    <p:sldId id="268" r:id="rId59"/>
    <p:sldId id="288" r:id="rId60"/>
    <p:sldId id="323" r:id="rId61"/>
    <p:sldId id="325"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860E0-2FCA-F1AA-0EF0-5522F9367D13}" v="42" dt="2019-06-04T13:06:12.03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8"/>
    <p:restoredTop sz="94662"/>
  </p:normalViewPr>
  <p:slideViewPr>
    <p:cSldViewPr snapToGrid="0">
      <p:cViewPr varScale="1">
        <p:scale>
          <a:sx n="127" d="100"/>
          <a:sy n="127" d="100"/>
        </p:scale>
        <p:origin x="196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cinki, Allegra (ap3xx)" userId="S::ap3xx@virginia.edu::c73fc737-9d1e-4dad-ba56-800ecea05c40" providerId="AD" clId="Web-{232860E0-2FCA-F1AA-0EF0-5522F9367D13}"/>
    <pc:docChg chg="modSld">
      <pc:chgData name="Pocinki, Allegra (ap3xx)" userId="S::ap3xx@virginia.edu::c73fc737-9d1e-4dad-ba56-800ecea05c40" providerId="AD" clId="Web-{232860E0-2FCA-F1AA-0EF0-5522F9367D13}" dt="2019-06-04T13:06:12.033" v="47" actId="20577"/>
      <pc:docMkLst>
        <pc:docMk/>
      </pc:docMkLst>
      <pc:sldChg chg="addSp delSp modSp">
        <pc:chgData name="Pocinki, Allegra (ap3xx)" userId="S::ap3xx@virginia.edu::c73fc737-9d1e-4dad-ba56-800ecea05c40" providerId="AD" clId="Web-{232860E0-2FCA-F1AA-0EF0-5522F9367D13}" dt="2019-06-04T13:02:33.432" v="1"/>
        <pc:sldMkLst>
          <pc:docMk/>
          <pc:sldMk cId="1295849886" sldId="276"/>
        </pc:sldMkLst>
        <pc:picChg chg="add del mod">
          <ac:chgData name="Pocinki, Allegra (ap3xx)" userId="S::ap3xx@virginia.edu::c73fc737-9d1e-4dad-ba56-800ecea05c40" providerId="AD" clId="Web-{232860E0-2FCA-F1AA-0EF0-5522F9367D13}" dt="2019-06-04T13:02:33.432" v="1"/>
          <ac:picMkLst>
            <pc:docMk/>
            <pc:sldMk cId="1295849886" sldId="276"/>
            <ac:picMk id="4" creationId="{1E55FF4F-81B9-44F8-ABFF-2C82FA76CFA3}"/>
          </ac:picMkLst>
        </pc:picChg>
      </pc:sldChg>
      <pc:sldChg chg="delSp modSp">
        <pc:chgData name="Pocinki, Allegra (ap3xx)" userId="S::ap3xx@virginia.edu::c73fc737-9d1e-4dad-ba56-800ecea05c40" providerId="AD" clId="Web-{232860E0-2FCA-F1AA-0EF0-5522F9367D13}" dt="2019-06-04T13:04:14.701" v="11" actId="1076"/>
        <pc:sldMkLst>
          <pc:docMk/>
          <pc:sldMk cId="956233561" sldId="282"/>
        </pc:sldMkLst>
        <pc:spChg chg="mod">
          <ac:chgData name="Pocinki, Allegra (ap3xx)" userId="S::ap3xx@virginia.edu::c73fc737-9d1e-4dad-ba56-800ecea05c40" providerId="AD" clId="Web-{232860E0-2FCA-F1AA-0EF0-5522F9367D13}" dt="2019-06-04T13:04:14.701" v="11" actId="1076"/>
          <ac:spMkLst>
            <pc:docMk/>
            <pc:sldMk cId="956233561" sldId="282"/>
            <ac:spMk id="6" creationId="{00000000-0000-0000-0000-000000000000}"/>
          </ac:spMkLst>
        </pc:spChg>
        <pc:picChg chg="mod">
          <ac:chgData name="Pocinki, Allegra (ap3xx)" userId="S::ap3xx@virginia.edu::c73fc737-9d1e-4dad-ba56-800ecea05c40" providerId="AD" clId="Web-{232860E0-2FCA-F1AA-0EF0-5522F9367D13}" dt="2019-06-04T13:04:10.514" v="10" actId="1076"/>
          <ac:picMkLst>
            <pc:docMk/>
            <pc:sldMk cId="956233561" sldId="282"/>
            <ac:picMk id="2" creationId="{4DA39546-E85E-4469-A1DE-36A90D01944A}"/>
          </ac:picMkLst>
        </pc:picChg>
        <pc:picChg chg="del mod">
          <ac:chgData name="Pocinki, Allegra (ap3xx)" userId="S::ap3xx@virginia.edu::c73fc737-9d1e-4dad-ba56-800ecea05c40" providerId="AD" clId="Web-{232860E0-2FCA-F1AA-0EF0-5522F9367D13}" dt="2019-06-04T13:03:32.169" v="8"/>
          <ac:picMkLst>
            <pc:docMk/>
            <pc:sldMk cId="956233561" sldId="282"/>
            <ac:picMk id="7" creationId="{36D41439-2225-40C2-AA8C-2728C35C43BC}"/>
          </ac:picMkLst>
        </pc:picChg>
      </pc:sldChg>
      <pc:sldChg chg="modSp">
        <pc:chgData name="Pocinki, Allegra (ap3xx)" userId="S::ap3xx@virginia.edu::c73fc737-9d1e-4dad-ba56-800ecea05c40" providerId="AD" clId="Web-{232860E0-2FCA-F1AA-0EF0-5522F9367D13}" dt="2019-06-04T13:05:52.892" v="44" actId="14100"/>
        <pc:sldMkLst>
          <pc:docMk/>
          <pc:sldMk cId="2339500517" sldId="314"/>
        </pc:sldMkLst>
        <pc:spChg chg="mod">
          <ac:chgData name="Pocinki, Allegra (ap3xx)" userId="S::ap3xx@virginia.edu::c73fc737-9d1e-4dad-ba56-800ecea05c40" providerId="AD" clId="Web-{232860E0-2FCA-F1AA-0EF0-5522F9367D13}" dt="2019-06-04T13:05:52.892" v="44" actId="14100"/>
          <ac:spMkLst>
            <pc:docMk/>
            <pc:sldMk cId="2339500517" sldId="314"/>
            <ac:spMk id="5" creationId="{802CC1D8-C9FC-4091-9EC2-C81CC2883B23}"/>
          </ac:spMkLst>
        </pc:spChg>
      </pc:sldChg>
      <pc:sldChg chg="addSp delSp modSp mod modClrScheme chgLayout">
        <pc:chgData name="Pocinki, Allegra (ap3xx)" userId="S::ap3xx@virginia.edu::c73fc737-9d1e-4dad-ba56-800ecea05c40" providerId="AD" clId="Web-{232860E0-2FCA-F1AA-0EF0-5522F9367D13}" dt="2019-06-04T13:06:09.221" v="45" actId="20577"/>
        <pc:sldMkLst>
          <pc:docMk/>
          <pc:sldMk cId="452874197" sldId="317"/>
        </pc:sldMkLst>
        <pc:spChg chg="mod ord">
          <ac:chgData name="Pocinki, Allegra (ap3xx)" userId="S::ap3xx@virginia.edu::c73fc737-9d1e-4dad-ba56-800ecea05c40" providerId="AD" clId="Web-{232860E0-2FCA-F1AA-0EF0-5522F9367D13}" dt="2019-06-04T13:05:26.797" v="29"/>
          <ac:spMkLst>
            <pc:docMk/>
            <pc:sldMk cId="452874197" sldId="317"/>
            <ac:spMk id="2" creationId="{991BE846-8FC4-49A4-B333-307115A9A5A6}"/>
          </ac:spMkLst>
        </pc:spChg>
        <pc:spChg chg="mod">
          <ac:chgData name="Pocinki, Allegra (ap3xx)" userId="S::ap3xx@virginia.edu::c73fc737-9d1e-4dad-ba56-800ecea05c40" providerId="AD" clId="Web-{232860E0-2FCA-F1AA-0EF0-5522F9367D13}" dt="2019-06-04T13:06:09.221" v="45" actId="20577"/>
          <ac:spMkLst>
            <pc:docMk/>
            <pc:sldMk cId="452874197" sldId="317"/>
            <ac:spMk id="3" creationId="{42C766A1-AA7B-4E36-9327-53C665F0DCC3}"/>
          </ac:spMkLst>
        </pc:spChg>
        <pc:spChg chg="add del mod ord">
          <ac:chgData name="Pocinki, Allegra (ap3xx)" userId="S::ap3xx@virginia.edu::c73fc737-9d1e-4dad-ba56-800ecea05c40" providerId="AD" clId="Web-{232860E0-2FCA-F1AA-0EF0-5522F9367D13}" dt="2019-06-04T13:05:26.797" v="29"/>
          <ac:spMkLst>
            <pc:docMk/>
            <pc:sldMk cId="452874197" sldId="317"/>
            <ac:spMk id="4" creationId="{98665E05-4F89-4562-82B7-6A54B9432776}"/>
          </ac:spMkLst>
        </pc:spChg>
        <pc:spChg chg="mod">
          <ac:chgData name="Pocinki, Allegra (ap3xx)" userId="S::ap3xx@virginia.edu::c73fc737-9d1e-4dad-ba56-800ecea05c40" providerId="AD" clId="Web-{232860E0-2FCA-F1AA-0EF0-5522F9367D13}" dt="2019-06-04T13:05:45.267" v="43" actId="1076"/>
          <ac:spMkLst>
            <pc:docMk/>
            <pc:sldMk cId="452874197" sldId="317"/>
            <ac:spMk id="5" creationId="{2F776D6C-61C0-47A7-984D-C52658FA80F4}"/>
          </ac:spMkLst>
        </pc:spChg>
        <pc:spChg chg="add del mod ord">
          <ac:chgData name="Pocinki, Allegra (ap3xx)" userId="S::ap3xx@virginia.edu::c73fc737-9d1e-4dad-ba56-800ecea05c40" providerId="AD" clId="Web-{232860E0-2FCA-F1AA-0EF0-5522F9367D13}" dt="2019-06-04T13:05:26.797" v="29"/>
          <ac:spMkLst>
            <pc:docMk/>
            <pc:sldMk cId="452874197" sldId="317"/>
            <ac:spMk id="6" creationId="{904F28E1-47B7-4147-A430-EBD2131EA4F6}"/>
          </ac:spMkLst>
        </pc:spChg>
      </pc:sldChg>
      <pc:sldChg chg="modSp">
        <pc:chgData name="Pocinki, Allegra (ap3xx)" userId="S::ap3xx@virginia.edu::c73fc737-9d1e-4dad-ba56-800ecea05c40" providerId="AD" clId="Web-{232860E0-2FCA-F1AA-0EF0-5522F9367D13}" dt="2019-06-04T13:03:04.074" v="5" actId="20577"/>
        <pc:sldMkLst>
          <pc:docMk/>
          <pc:sldMk cId="92928800" sldId="320"/>
        </pc:sldMkLst>
        <pc:spChg chg="mod">
          <ac:chgData name="Pocinki, Allegra (ap3xx)" userId="S::ap3xx@virginia.edu::c73fc737-9d1e-4dad-ba56-800ecea05c40" providerId="AD" clId="Web-{232860E0-2FCA-F1AA-0EF0-5522F9367D13}" dt="2019-06-04T13:03:04.074" v="5" actId="20577"/>
          <ac:spMkLst>
            <pc:docMk/>
            <pc:sldMk cId="92928800" sldId="320"/>
            <ac:spMk id="3" creationId="{3E43A173-7F6A-4EEC-B3E9-BE1D605D760B}"/>
          </ac:spMkLst>
        </pc:spChg>
      </pc:sldChg>
    </pc:docChg>
  </pc:docChgLst>
  <pc:docChgLst>
    <pc:chgData name="Fowers, Alyssa (af5ug)" userId="S::af5ug@virginia.edu::c3a37977-17ff-41a0-ad75-fd916179f175" providerId="AD" clId="Web-{E1CA5517-758B-FA1C-7EBA-215597ACC868}"/>
    <pc:docChg chg="addSld delSld">
      <pc:chgData name="Fowers, Alyssa (af5ug)" userId="S::af5ug@virginia.edu::c3a37977-17ff-41a0-ad75-fd916179f175" providerId="AD" clId="Web-{E1CA5517-758B-FA1C-7EBA-215597ACC868}" dt="2019-06-03T15:08:30.911" v="1"/>
      <pc:docMkLst>
        <pc:docMk/>
      </pc:docMkLst>
      <pc:sldChg chg="new del">
        <pc:chgData name="Fowers, Alyssa (af5ug)" userId="S::af5ug@virginia.edu::c3a37977-17ff-41a0-ad75-fd916179f175" providerId="AD" clId="Web-{E1CA5517-758B-FA1C-7EBA-215597ACC868}" dt="2019-06-03T15:08:30.911" v="1"/>
        <pc:sldMkLst>
          <pc:docMk/>
          <pc:sldMk cId="3442153312" sldId="32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031128-5CC7-104F-A861-FCD971415881}" type="doc">
      <dgm:prSet loTypeId="urn:microsoft.com/office/officeart/2005/8/layout/process1" loCatId="" qsTypeId="urn:microsoft.com/office/officeart/2005/8/quickstyle/simple1" qsCatId="simple" csTypeId="urn:microsoft.com/office/officeart/2005/8/colors/accent2_2" csCatId="accent2" phldr="1"/>
      <dgm:spPr/>
    </dgm:pt>
    <dgm:pt modelId="{3687E6FB-162C-984C-A576-B9C1F3000094}">
      <dgm:prSet phldrT="[Text]"/>
      <dgm:spPr/>
      <dgm:t>
        <a:bodyPr/>
        <a:lstStyle/>
        <a:p>
          <a:r>
            <a:rPr lang="en-US"/>
            <a:t>Company's Internal R&amp;D</a:t>
          </a:r>
        </a:p>
      </dgm:t>
    </dgm:pt>
    <dgm:pt modelId="{98714D03-8FC0-F045-AFA1-FE27C55C8708}" type="parTrans" cxnId="{324873EE-5E90-7C4B-9892-99E4E7910A95}">
      <dgm:prSet/>
      <dgm:spPr/>
      <dgm:t>
        <a:bodyPr/>
        <a:lstStyle/>
        <a:p>
          <a:endParaRPr lang="en-US">
            <a:solidFill>
              <a:schemeClr val="tx1"/>
            </a:solidFill>
          </a:endParaRPr>
        </a:p>
      </dgm:t>
    </dgm:pt>
    <dgm:pt modelId="{2A758CA5-CC32-5844-84C4-6198763D2143}" type="sibTrans" cxnId="{324873EE-5E90-7C4B-9892-99E4E7910A95}">
      <dgm:prSet/>
      <dgm:spPr/>
      <dgm:t>
        <a:bodyPr/>
        <a:lstStyle/>
        <a:p>
          <a:endParaRPr lang="en-US">
            <a:solidFill>
              <a:schemeClr val="tx1"/>
            </a:solidFill>
          </a:endParaRPr>
        </a:p>
      </dgm:t>
    </dgm:pt>
    <dgm:pt modelId="{33D194DA-82CC-FC42-BB99-6FE986DA46AA}">
      <dgm:prSet phldrT="[Text]"/>
      <dgm:spPr/>
      <dgm:t>
        <a:bodyPr/>
        <a:lstStyle/>
        <a:p>
          <a:r>
            <a:rPr lang="en-US"/>
            <a:t>FDA Application &amp; Approval</a:t>
          </a:r>
        </a:p>
      </dgm:t>
    </dgm:pt>
    <dgm:pt modelId="{CD29B431-7BF5-8340-AD1C-FD838D5A8462}" type="parTrans" cxnId="{ECC0F446-C259-DD4E-8E30-9EFEF8E130E8}">
      <dgm:prSet/>
      <dgm:spPr/>
      <dgm:t>
        <a:bodyPr/>
        <a:lstStyle/>
        <a:p>
          <a:endParaRPr lang="en-US">
            <a:solidFill>
              <a:schemeClr val="tx1"/>
            </a:solidFill>
          </a:endParaRPr>
        </a:p>
      </dgm:t>
    </dgm:pt>
    <dgm:pt modelId="{193C1CAE-39D5-E043-BA2B-B184A53F212D}" type="sibTrans" cxnId="{ECC0F446-C259-DD4E-8E30-9EFEF8E130E8}">
      <dgm:prSet/>
      <dgm:spPr/>
      <dgm:t>
        <a:bodyPr/>
        <a:lstStyle/>
        <a:p>
          <a:endParaRPr lang="en-US">
            <a:solidFill>
              <a:schemeClr val="tx1"/>
            </a:solidFill>
          </a:endParaRPr>
        </a:p>
      </dgm:t>
    </dgm:pt>
    <dgm:pt modelId="{1C435431-F1B4-2445-9401-3BADBCDC5391}">
      <dgm:prSet phldrT="[Text]"/>
      <dgm:spPr/>
      <dgm:t>
        <a:bodyPr/>
        <a:lstStyle/>
        <a:p>
          <a:r>
            <a:rPr lang="en-US"/>
            <a:t>Media &amp; News Outlet Reports</a:t>
          </a:r>
        </a:p>
      </dgm:t>
    </dgm:pt>
    <dgm:pt modelId="{B2702799-C51C-F24B-9B85-6AC115E8A206}" type="parTrans" cxnId="{9C6C456B-D4D7-4F49-A29E-628D2E444241}">
      <dgm:prSet/>
      <dgm:spPr/>
      <dgm:t>
        <a:bodyPr/>
        <a:lstStyle/>
        <a:p>
          <a:endParaRPr lang="en-US">
            <a:solidFill>
              <a:schemeClr val="tx1"/>
            </a:solidFill>
          </a:endParaRPr>
        </a:p>
      </dgm:t>
    </dgm:pt>
    <dgm:pt modelId="{EC8A8442-1115-3B44-A192-1DB16F5A6E7C}" type="sibTrans" cxnId="{9C6C456B-D4D7-4F49-A29E-628D2E444241}">
      <dgm:prSet/>
      <dgm:spPr/>
      <dgm:t>
        <a:bodyPr/>
        <a:lstStyle/>
        <a:p>
          <a:endParaRPr lang="en-US">
            <a:solidFill>
              <a:schemeClr val="tx1"/>
            </a:solidFill>
          </a:endParaRPr>
        </a:p>
      </dgm:t>
    </dgm:pt>
    <dgm:pt modelId="{B709B5A9-4A10-7F46-8F40-6BE151888F8E}">
      <dgm:prSet phldrT="[Text]"/>
      <dgm:spPr/>
      <dgm:t>
        <a:bodyPr/>
        <a:lstStyle/>
        <a:p>
          <a:r>
            <a:rPr lang="en-US"/>
            <a:t>Market Activity</a:t>
          </a:r>
        </a:p>
      </dgm:t>
    </dgm:pt>
    <dgm:pt modelId="{EBE6EDF6-9964-C949-8EFA-3E2AA5D85103}" type="parTrans" cxnId="{3520B9A7-ADBD-5742-8619-111907AD3EA6}">
      <dgm:prSet/>
      <dgm:spPr/>
      <dgm:t>
        <a:bodyPr/>
        <a:lstStyle/>
        <a:p>
          <a:endParaRPr lang="en-US"/>
        </a:p>
      </dgm:t>
    </dgm:pt>
    <dgm:pt modelId="{2746882B-9B23-F64D-9618-18FC80372978}" type="sibTrans" cxnId="{3520B9A7-ADBD-5742-8619-111907AD3EA6}">
      <dgm:prSet/>
      <dgm:spPr/>
      <dgm:t>
        <a:bodyPr/>
        <a:lstStyle/>
        <a:p>
          <a:endParaRPr lang="en-US"/>
        </a:p>
      </dgm:t>
    </dgm:pt>
    <dgm:pt modelId="{C492753A-0F87-4E48-9C0A-0E9DC18FD09E}">
      <dgm:prSet phldrT="[Text]"/>
      <dgm:spPr/>
      <dgm:t>
        <a:bodyPr/>
        <a:lstStyle/>
        <a:p>
          <a:r>
            <a:rPr lang="en-US"/>
            <a:t>Financial Reports</a:t>
          </a:r>
        </a:p>
      </dgm:t>
    </dgm:pt>
    <dgm:pt modelId="{DD8EC944-69B3-6F41-B0C9-CE8FF4D9F007}" type="parTrans" cxnId="{068FBA84-64DF-A74E-957D-8DC6B8518B1C}">
      <dgm:prSet/>
      <dgm:spPr/>
      <dgm:t>
        <a:bodyPr/>
        <a:lstStyle/>
        <a:p>
          <a:endParaRPr lang="en-US"/>
        </a:p>
      </dgm:t>
    </dgm:pt>
    <dgm:pt modelId="{29E2BE28-5274-4A44-A81B-C0115380AD7E}" type="sibTrans" cxnId="{068FBA84-64DF-A74E-957D-8DC6B8518B1C}">
      <dgm:prSet/>
      <dgm:spPr/>
      <dgm:t>
        <a:bodyPr/>
        <a:lstStyle/>
        <a:p>
          <a:endParaRPr lang="en-US"/>
        </a:p>
      </dgm:t>
    </dgm:pt>
    <dgm:pt modelId="{2A6BAC5D-82EF-6943-A31D-A81EC8442A1E}" type="pres">
      <dgm:prSet presAssocID="{DC031128-5CC7-104F-A861-FCD971415881}" presName="Name0" presStyleCnt="0">
        <dgm:presLayoutVars>
          <dgm:dir/>
          <dgm:resizeHandles val="exact"/>
        </dgm:presLayoutVars>
      </dgm:prSet>
      <dgm:spPr/>
    </dgm:pt>
    <dgm:pt modelId="{E12288F9-C41E-344D-9598-0918393043BC}" type="pres">
      <dgm:prSet presAssocID="{3687E6FB-162C-984C-A576-B9C1F3000094}" presName="node" presStyleLbl="node1" presStyleIdx="0" presStyleCnt="5">
        <dgm:presLayoutVars>
          <dgm:bulletEnabled val="1"/>
        </dgm:presLayoutVars>
      </dgm:prSet>
      <dgm:spPr/>
    </dgm:pt>
    <dgm:pt modelId="{4AFCD2AB-DD38-6149-BB49-87FC2FA3525A}" type="pres">
      <dgm:prSet presAssocID="{2A758CA5-CC32-5844-84C4-6198763D2143}" presName="sibTrans" presStyleLbl="sibTrans2D1" presStyleIdx="0" presStyleCnt="4"/>
      <dgm:spPr/>
    </dgm:pt>
    <dgm:pt modelId="{63144608-3D1A-FB49-8B2A-71B1358F3F06}" type="pres">
      <dgm:prSet presAssocID="{2A758CA5-CC32-5844-84C4-6198763D2143}" presName="connectorText" presStyleLbl="sibTrans2D1" presStyleIdx="0" presStyleCnt="4"/>
      <dgm:spPr/>
    </dgm:pt>
    <dgm:pt modelId="{111218A4-738C-9D47-BFDC-450DC8BDEF0B}" type="pres">
      <dgm:prSet presAssocID="{33D194DA-82CC-FC42-BB99-6FE986DA46AA}" presName="node" presStyleLbl="node1" presStyleIdx="1" presStyleCnt="5">
        <dgm:presLayoutVars>
          <dgm:bulletEnabled val="1"/>
        </dgm:presLayoutVars>
      </dgm:prSet>
      <dgm:spPr/>
    </dgm:pt>
    <dgm:pt modelId="{28913458-11C0-8A49-B6FE-E15FD6F14AEF}" type="pres">
      <dgm:prSet presAssocID="{193C1CAE-39D5-E043-BA2B-B184A53F212D}" presName="sibTrans" presStyleLbl="sibTrans2D1" presStyleIdx="1" presStyleCnt="4"/>
      <dgm:spPr/>
    </dgm:pt>
    <dgm:pt modelId="{AD081547-EDE7-7244-9BEC-0A7C7B286B44}" type="pres">
      <dgm:prSet presAssocID="{193C1CAE-39D5-E043-BA2B-B184A53F212D}" presName="connectorText" presStyleLbl="sibTrans2D1" presStyleIdx="1" presStyleCnt="4"/>
      <dgm:spPr/>
    </dgm:pt>
    <dgm:pt modelId="{0AB75905-89DB-FE4C-A1DE-12FBB2283453}" type="pres">
      <dgm:prSet presAssocID="{1C435431-F1B4-2445-9401-3BADBCDC5391}" presName="node" presStyleLbl="node1" presStyleIdx="2" presStyleCnt="5">
        <dgm:presLayoutVars>
          <dgm:bulletEnabled val="1"/>
        </dgm:presLayoutVars>
      </dgm:prSet>
      <dgm:spPr/>
    </dgm:pt>
    <dgm:pt modelId="{C85E96C5-1DD6-7849-B654-024E122D30B3}" type="pres">
      <dgm:prSet presAssocID="{EC8A8442-1115-3B44-A192-1DB16F5A6E7C}" presName="sibTrans" presStyleLbl="sibTrans2D1" presStyleIdx="2" presStyleCnt="4"/>
      <dgm:spPr/>
    </dgm:pt>
    <dgm:pt modelId="{421332D4-4343-D049-B8B2-18AB28D9E19D}" type="pres">
      <dgm:prSet presAssocID="{EC8A8442-1115-3B44-A192-1DB16F5A6E7C}" presName="connectorText" presStyleLbl="sibTrans2D1" presStyleIdx="2" presStyleCnt="4"/>
      <dgm:spPr/>
    </dgm:pt>
    <dgm:pt modelId="{F62CA157-172E-2B4B-B56A-523BBF65E47E}" type="pres">
      <dgm:prSet presAssocID="{B709B5A9-4A10-7F46-8F40-6BE151888F8E}" presName="node" presStyleLbl="node1" presStyleIdx="3" presStyleCnt="5">
        <dgm:presLayoutVars>
          <dgm:bulletEnabled val="1"/>
        </dgm:presLayoutVars>
      </dgm:prSet>
      <dgm:spPr/>
    </dgm:pt>
    <dgm:pt modelId="{2DA345F5-ADF1-5545-84E2-68E228FEFE38}" type="pres">
      <dgm:prSet presAssocID="{2746882B-9B23-F64D-9618-18FC80372978}" presName="sibTrans" presStyleLbl="sibTrans2D1" presStyleIdx="3" presStyleCnt="4"/>
      <dgm:spPr/>
    </dgm:pt>
    <dgm:pt modelId="{C433FA6B-7D3D-8343-9859-7AF2E0CBF814}" type="pres">
      <dgm:prSet presAssocID="{2746882B-9B23-F64D-9618-18FC80372978}" presName="connectorText" presStyleLbl="sibTrans2D1" presStyleIdx="3" presStyleCnt="4"/>
      <dgm:spPr/>
    </dgm:pt>
    <dgm:pt modelId="{CC0DB9A6-18EE-E54C-9987-90008D0C4F43}" type="pres">
      <dgm:prSet presAssocID="{C492753A-0F87-4E48-9C0A-0E9DC18FD09E}" presName="node" presStyleLbl="node1" presStyleIdx="4" presStyleCnt="5">
        <dgm:presLayoutVars>
          <dgm:bulletEnabled val="1"/>
        </dgm:presLayoutVars>
      </dgm:prSet>
      <dgm:spPr/>
    </dgm:pt>
  </dgm:ptLst>
  <dgm:cxnLst>
    <dgm:cxn modelId="{37E61E1E-6467-B647-81B8-998FD89F322B}" type="presOf" srcId="{EC8A8442-1115-3B44-A192-1DB16F5A6E7C}" destId="{C85E96C5-1DD6-7849-B654-024E122D30B3}" srcOrd="0" destOrd="0" presId="urn:microsoft.com/office/officeart/2005/8/layout/process1"/>
    <dgm:cxn modelId="{2B85F32C-BDD4-1740-A3C1-A7D8B342E435}" type="presOf" srcId="{193C1CAE-39D5-E043-BA2B-B184A53F212D}" destId="{AD081547-EDE7-7244-9BEC-0A7C7B286B44}" srcOrd="1" destOrd="0" presId="urn:microsoft.com/office/officeart/2005/8/layout/process1"/>
    <dgm:cxn modelId="{B8C55E36-2178-D54C-970C-32F82EAA6555}" type="presOf" srcId="{2746882B-9B23-F64D-9618-18FC80372978}" destId="{C433FA6B-7D3D-8343-9859-7AF2E0CBF814}" srcOrd="1" destOrd="0" presId="urn:microsoft.com/office/officeart/2005/8/layout/process1"/>
    <dgm:cxn modelId="{3CE36C42-9C25-8347-95DB-DFECD95A16AA}" type="presOf" srcId="{1C435431-F1B4-2445-9401-3BADBCDC5391}" destId="{0AB75905-89DB-FE4C-A1DE-12FBB2283453}" srcOrd="0" destOrd="0" presId="urn:microsoft.com/office/officeart/2005/8/layout/process1"/>
    <dgm:cxn modelId="{ECC0F446-C259-DD4E-8E30-9EFEF8E130E8}" srcId="{DC031128-5CC7-104F-A861-FCD971415881}" destId="{33D194DA-82CC-FC42-BB99-6FE986DA46AA}" srcOrd="1" destOrd="0" parTransId="{CD29B431-7BF5-8340-AD1C-FD838D5A8462}" sibTransId="{193C1CAE-39D5-E043-BA2B-B184A53F212D}"/>
    <dgm:cxn modelId="{935EF151-5700-644F-9AC1-50ECA06B90B2}" type="presOf" srcId="{DC031128-5CC7-104F-A861-FCD971415881}" destId="{2A6BAC5D-82EF-6943-A31D-A81EC8442A1E}" srcOrd="0" destOrd="0" presId="urn:microsoft.com/office/officeart/2005/8/layout/process1"/>
    <dgm:cxn modelId="{97115068-92C3-D340-BEF4-EAFFC975C61D}" type="presOf" srcId="{EC8A8442-1115-3B44-A192-1DB16F5A6E7C}" destId="{421332D4-4343-D049-B8B2-18AB28D9E19D}" srcOrd="1" destOrd="0" presId="urn:microsoft.com/office/officeart/2005/8/layout/process1"/>
    <dgm:cxn modelId="{355EC96A-58A3-9F4A-8AF1-F2BDE8FC81B9}" type="presOf" srcId="{B709B5A9-4A10-7F46-8F40-6BE151888F8E}" destId="{F62CA157-172E-2B4B-B56A-523BBF65E47E}" srcOrd="0" destOrd="0" presId="urn:microsoft.com/office/officeart/2005/8/layout/process1"/>
    <dgm:cxn modelId="{9C6C456B-D4D7-4F49-A29E-628D2E444241}" srcId="{DC031128-5CC7-104F-A861-FCD971415881}" destId="{1C435431-F1B4-2445-9401-3BADBCDC5391}" srcOrd="2" destOrd="0" parTransId="{B2702799-C51C-F24B-9B85-6AC115E8A206}" sibTransId="{EC8A8442-1115-3B44-A192-1DB16F5A6E7C}"/>
    <dgm:cxn modelId="{72ED4E71-5214-0440-86E0-22CF19A5E551}" type="presOf" srcId="{2746882B-9B23-F64D-9618-18FC80372978}" destId="{2DA345F5-ADF1-5545-84E2-68E228FEFE38}" srcOrd="0" destOrd="0" presId="urn:microsoft.com/office/officeart/2005/8/layout/process1"/>
    <dgm:cxn modelId="{B24DF674-DA56-5E41-9258-667719F93665}" type="presOf" srcId="{2A758CA5-CC32-5844-84C4-6198763D2143}" destId="{63144608-3D1A-FB49-8B2A-71B1358F3F06}" srcOrd="1" destOrd="0" presId="urn:microsoft.com/office/officeart/2005/8/layout/process1"/>
    <dgm:cxn modelId="{068FBA84-64DF-A74E-957D-8DC6B8518B1C}" srcId="{DC031128-5CC7-104F-A861-FCD971415881}" destId="{C492753A-0F87-4E48-9C0A-0E9DC18FD09E}" srcOrd="4" destOrd="0" parTransId="{DD8EC944-69B3-6F41-B0C9-CE8FF4D9F007}" sibTransId="{29E2BE28-5274-4A44-A81B-C0115380AD7E}"/>
    <dgm:cxn modelId="{3520B9A7-ADBD-5742-8619-111907AD3EA6}" srcId="{DC031128-5CC7-104F-A861-FCD971415881}" destId="{B709B5A9-4A10-7F46-8F40-6BE151888F8E}" srcOrd="3" destOrd="0" parTransId="{EBE6EDF6-9964-C949-8EFA-3E2AA5D85103}" sibTransId="{2746882B-9B23-F64D-9618-18FC80372978}"/>
    <dgm:cxn modelId="{0ABC30B0-FA8A-4345-9D7F-DB923CE319C0}" type="presOf" srcId="{C492753A-0F87-4E48-9C0A-0E9DC18FD09E}" destId="{CC0DB9A6-18EE-E54C-9987-90008D0C4F43}" srcOrd="0" destOrd="0" presId="urn:microsoft.com/office/officeart/2005/8/layout/process1"/>
    <dgm:cxn modelId="{F05213E3-C7C0-4741-BE79-7D119EAD2006}" type="presOf" srcId="{3687E6FB-162C-984C-A576-B9C1F3000094}" destId="{E12288F9-C41E-344D-9598-0918393043BC}" srcOrd="0" destOrd="0" presId="urn:microsoft.com/office/officeart/2005/8/layout/process1"/>
    <dgm:cxn modelId="{324873EE-5E90-7C4B-9892-99E4E7910A95}" srcId="{DC031128-5CC7-104F-A861-FCD971415881}" destId="{3687E6FB-162C-984C-A576-B9C1F3000094}" srcOrd="0" destOrd="0" parTransId="{98714D03-8FC0-F045-AFA1-FE27C55C8708}" sibTransId="{2A758CA5-CC32-5844-84C4-6198763D2143}"/>
    <dgm:cxn modelId="{CCA148EF-94E0-1146-9BA8-B4161AA43403}" type="presOf" srcId="{193C1CAE-39D5-E043-BA2B-B184A53F212D}" destId="{28913458-11C0-8A49-B6FE-E15FD6F14AEF}" srcOrd="0" destOrd="0" presId="urn:microsoft.com/office/officeart/2005/8/layout/process1"/>
    <dgm:cxn modelId="{ACDEFAFA-CB1A-B147-836B-83090E3797C5}" type="presOf" srcId="{33D194DA-82CC-FC42-BB99-6FE986DA46AA}" destId="{111218A4-738C-9D47-BFDC-450DC8BDEF0B}" srcOrd="0" destOrd="0" presId="urn:microsoft.com/office/officeart/2005/8/layout/process1"/>
    <dgm:cxn modelId="{9873F3FD-531F-F047-8DE2-19D28116C474}" type="presOf" srcId="{2A758CA5-CC32-5844-84C4-6198763D2143}" destId="{4AFCD2AB-DD38-6149-BB49-87FC2FA3525A}" srcOrd="0" destOrd="0" presId="urn:microsoft.com/office/officeart/2005/8/layout/process1"/>
    <dgm:cxn modelId="{C7A8E7CA-0C96-5F42-84E4-D4A3C8C6CB6B}" type="presParOf" srcId="{2A6BAC5D-82EF-6943-A31D-A81EC8442A1E}" destId="{E12288F9-C41E-344D-9598-0918393043BC}" srcOrd="0" destOrd="0" presId="urn:microsoft.com/office/officeart/2005/8/layout/process1"/>
    <dgm:cxn modelId="{54E1952C-E524-8346-B493-79CB12956A98}" type="presParOf" srcId="{2A6BAC5D-82EF-6943-A31D-A81EC8442A1E}" destId="{4AFCD2AB-DD38-6149-BB49-87FC2FA3525A}" srcOrd="1" destOrd="0" presId="urn:microsoft.com/office/officeart/2005/8/layout/process1"/>
    <dgm:cxn modelId="{D3FAD1F7-A456-1447-ACF2-21C4AE7D922C}" type="presParOf" srcId="{4AFCD2AB-DD38-6149-BB49-87FC2FA3525A}" destId="{63144608-3D1A-FB49-8B2A-71B1358F3F06}" srcOrd="0" destOrd="0" presId="urn:microsoft.com/office/officeart/2005/8/layout/process1"/>
    <dgm:cxn modelId="{A0B85620-1431-0146-8F31-ADAE42A75151}" type="presParOf" srcId="{2A6BAC5D-82EF-6943-A31D-A81EC8442A1E}" destId="{111218A4-738C-9D47-BFDC-450DC8BDEF0B}" srcOrd="2" destOrd="0" presId="urn:microsoft.com/office/officeart/2005/8/layout/process1"/>
    <dgm:cxn modelId="{F37FA374-6385-0F47-97C6-7FDB3E16B74B}" type="presParOf" srcId="{2A6BAC5D-82EF-6943-A31D-A81EC8442A1E}" destId="{28913458-11C0-8A49-B6FE-E15FD6F14AEF}" srcOrd="3" destOrd="0" presId="urn:microsoft.com/office/officeart/2005/8/layout/process1"/>
    <dgm:cxn modelId="{87DE27BA-A728-D647-8704-1CC476455F0E}" type="presParOf" srcId="{28913458-11C0-8A49-B6FE-E15FD6F14AEF}" destId="{AD081547-EDE7-7244-9BEC-0A7C7B286B44}" srcOrd="0" destOrd="0" presId="urn:microsoft.com/office/officeart/2005/8/layout/process1"/>
    <dgm:cxn modelId="{924B0BC0-63FA-E645-8216-3FEFDEF28246}" type="presParOf" srcId="{2A6BAC5D-82EF-6943-A31D-A81EC8442A1E}" destId="{0AB75905-89DB-FE4C-A1DE-12FBB2283453}" srcOrd="4" destOrd="0" presId="urn:microsoft.com/office/officeart/2005/8/layout/process1"/>
    <dgm:cxn modelId="{1101E5DE-FC64-D24D-88EC-30FF16DFB05E}" type="presParOf" srcId="{2A6BAC5D-82EF-6943-A31D-A81EC8442A1E}" destId="{C85E96C5-1DD6-7849-B654-024E122D30B3}" srcOrd="5" destOrd="0" presId="urn:microsoft.com/office/officeart/2005/8/layout/process1"/>
    <dgm:cxn modelId="{15410B1E-3CAD-E549-B9FD-3E1088D13807}" type="presParOf" srcId="{C85E96C5-1DD6-7849-B654-024E122D30B3}" destId="{421332D4-4343-D049-B8B2-18AB28D9E19D}" srcOrd="0" destOrd="0" presId="urn:microsoft.com/office/officeart/2005/8/layout/process1"/>
    <dgm:cxn modelId="{D57ACF0F-A5FB-D245-9EDC-9D5D2AB14BEE}" type="presParOf" srcId="{2A6BAC5D-82EF-6943-A31D-A81EC8442A1E}" destId="{F62CA157-172E-2B4B-B56A-523BBF65E47E}" srcOrd="6" destOrd="0" presId="urn:microsoft.com/office/officeart/2005/8/layout/process1"/>
    <dgm:cxn modelId="{03D7D355-AF12-6746-A752-8EF0A2FB03BA}" type="presParOf" srcId="{2A6BAC5D-82EF-6943-A31D-A81EC8442A1E}" destId="{2DA345F5-ADF1-5545-84E2-68E228FEFE38}" srcOrd="7" destOrd="0" presId="urn:microsoft.com/office/officeart/2005/8/layout/process1"/>
    <dgm:cxn modelId="{285E446D-DE61-AF48-9A9C-1B09445DF1AE}" type="presParOf" srcId="{2DA345F5-ADF1-5545-84E2-68E228FEFE38}" destId="{C433FA6B-7D3D-8343-9859-7AF2E0CBF814}" srcOrd="0" destOrd="0" presId="urn:microsoft.com/office/officeart/2005/8/layout/process1"/>
    <dgm:cxn modelId="{079605B5-7EE0-0649-8A13-03F9ED6E9498}" type="presParOf" srcId="{2A6BAC5D-82EF-6943-A31D-A81EC8442A1E}" destId="{CC0DB9A6-18EE-E54C-9987-90008D0C4F43}"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031128-5CC7-104F-A861-FCD971415881}" type="doc">
      <dgm:prSet loTypeId="urn:microsoft.com/office/officeart/2005/8/layout/process1" loCatId="" qsTypeId="urn:microsoft.com/office/officeart/2005/8/quickstyle/simple1" qsCatId="simple" csTypeId="urn:microsoft.com/office/officeart/2005/8/colors/accent6_2" csCatId="accent6" phldr="1"/>
      <dgm:spPr/>
    </dgm:pt>
    <dgm:pt modelId="{3687E6FB-162C-984C-A576-B9C1F3000094}">
      <dgm:prSet phldrT="[Text]"/>
      <dgm:spPr/>
      <dgm:t>
        <a:bodyPr/>
        <a:lstStyle/>
        <a:p>
          <a:r>
            <a:rPr lang="en-US"/>
            <a:t>FDA Database</a:t>
          </a:r>
        </a:p>
      </dgm:t>
    </dgm:pt>
    <dgm:pt modelId="{98714D03-8FC0-F045-AFA1-FE27C55C8708}" type="parTrans" cxnId="{324873EE-5E90-7C4B-9892-99E4E7910A95}">
      <dgm:prSet/>
      <dgm:spPr/>
      <dgm:t>
        <a:bodyPr/>
        <a:lstStyle/>
        <a:p>
          <a:endParaRPr lang="en-US"/>
        </a:p>
      </dgm:t>
    </dgm:pt>
    <dgm:pt modelId="{2A758CA5-CC32-5844-84C4-6198763D2143}" type="sibTrans" cxnId="{324873EE-5E90-7C4B-9892-99E4E7910A95}">
      <dgm:prSet/>
      <dgm:spPr/>
      <dgm:t>
        <a:bodyPr/>
        <a:lstStyle/>
        <a:p>
          <a:endParaRPr lang="en-US"/>
        </a:p>
      </dgm:t>
    </dgm:pt>
    <dgm:pt modelId="{1C435431-F1B4-2445-9401-3BADBCDC5391}">
      <dgm:prSet phldrT="[Text]"/>
      <dgm:spPr/>
      <dgm:t>
        <a:bodyPr/>
        <a:lstStyle/>
        <a:p>
          <a:r>
            <a:rPr lang="en-US"/>
            <a:t>Dow Jones Factiva/DNA</a:t>
          </a:r>
        </a:p>
      </dgm:t>
    </dgm:pt>
    <dgm:pt modelId="{B2702799-C51C-F24B-9B85-6AC115E8A206}" type="parTrans" cxnId="{9C6C456B-D4D7-4F49-A29E-628D2E444241}">
      <dgm:prSet/>
      <dgm:spPr/>
      <dgm:t>
        <a:bodyPr/>
        <a:lstStyle/>
        <a:p>
          <a:endParaRPr lang="en-US"/>
        </a:p>
      </dgm:t>
    </dgm:pt>
    <dgm:pt modelId="{EC8A8442-1115-3B44-A192-1DB16F5A6E7C}" type="sibTrans" cxnId="{9C6C456B-D4D7-4F49-A29E-628D2E444241}">
      <dgm:prSet/>
      <dgm:spPr/>
      <dgm:t>
        <a:bodyPr/>
        <a:lstStyle/>
        <a:p>
          <a:endParaRPr lang="en-US"/>
        </a:p>
      </dgm:t>
    </dgm:pt>
    <dgm:pt modelId="{B709B5A9-4A10-7F46-8F40-6BE151888F8E}">
      <dgm:prSet phldrT="[Text]"/>
      <dgm:spPr/>
      <dgm:t>
        <a:bodyPr/>
        <a:lstStyle/>
        <a:p>
          <a:r>
            <a:rPr lang="en-US"/>
            <a:t>? </a:t>
          </a:r>
        </a:p>
      </dgm:t>
    </dgm:pt>
    <dgm:pt modelId="{EBE6EDF6-9964-C949-8EFA-3E2AA5D85103}" type="parTrans" cxnId="{3520B9A7-ADBD-5742-8619-111907AD3EA6}">
      <dgm:prSet/>
      <dgm:spPr/>
      <dgm:t>
        <a:bodyPr/>
        <a:lstStyle/>
        <a:p>
          <a:endParaRPr lang="en-US"/>
        </a:p>
      </dgm:t>
    </dgm:pt>
    <dgm:pt modelId="{2746882B-9B23-F64D-9618-18FC80372978}" type="sibTrans" cxnId="{3520B9A7-ADBD-5742-8619-111907AD3EA6}">
      <dgm:prSet/>
      <dgm:spPr/>
      <dgm:t>
        <a:bodyPr/>
        <a:lstStyle/>
        <a:p>
          <a:endParaRPr lang="en-US"/>
        </a:p>
      </dgm:t>
    </dgm:pt>
    <dgm:pt modelId="{C492753A-0F87-4E48-9C0A-0E9DC18FD09E}">
      <dgm:prSet phldrT="[Text]"/>
      <dgm:spPr/>
      <dgm:t>
        <a:bodyPr/>
        <a:lstStyle/>
        <a:p>
          <a:r>
            <a:rPr lang="en-US"/>
            <a:t>SEC 10-K Filings</a:t>
          </a:r>
        </a:p>
      </dgm:t>
    </dgm:pt>
    <dgm:pt modelId="{DD8EC944-69B3-6F41-B0C9-CE8FF4D9F007}" type="parTrans" cxnId="{068FBA84-64DF-A74E-957D-8DC6B8518B1C}">
      <dgm:prSet/>
      <dgm:spPr/>
      <dgm:t>
        <a:bodyPr/>
        <a:lstStyle/>
        <a:p>
          <a:endParaRPr lang="en-US"/>
        </a:p>
      </dgm:t>
    </dgm:pt>
    <dgm:pt modelId="{29E2BE28-5274-4A44-A81B-C0115380AD7E}" type="sibTrans" cxnId="{068FBA84-64DF-A74E-957D-8DC6B8518B1C}">
      <dgm:prSet/>
      <dgm:spPr/>
      <dgm:t>
        <a:bodyPr/>
        <a:lstStyle/>
        <a:p>
          <a:endParaRPr lang="en-US"/>
        </a:p>
      </dgm:t>
    </dgm:pt>
    <dgm:pt modelId="{2A6BAC5D-82EF-6943-A31D-A81EC8442A1E}" type="pres">
      <dgm:prSet presAssocID="{DC031128-5CC7-104F-A861-FCD971415881}" presName="Name0" presStyleCnt="0">
        <dgm:presLayoutVars>
          <dgm:dir/>
          <dgm:resizeHandles val="exact"/>
        </dgm:presLayoutVars>
      </dgm:prSet>
      <dgm:spPr/>
    </dgm:pt>
    <dgm:pt modelId="{E12288F9-C41E-344D-9598-0918393043BC}" type="pres">
      <dgm:prSet presAssocID="{3687E6FB-162C-984C-A576-B9C1F3000094}" presName="node" presStyleLbl="node1" presStyleIdx="0" presStyleCnt="4">
        <dgm:presLayoutVars>
          <dgm:bulletEnabled val="1"/>
        </dgm:presLayoutVars>
      </dgm:prSet>
      <dgm:spPr/>
    </dgm:pt>
    <dgm:pt modelId="{4AFCD2AB-DD38-6149-BB49-87FC2FA3525A}" type="pres">
      <dgm:prSet presAssocID="{2A758CA5-CC32-5844-84C4-6198763D2143}" presName="sibTrans" presStyleLbl="sibTrans2D1" presStyleIdx="0" presStyleCnt="3"/>
      <dgm:spPr/>
    </dgm:pt>
    <dgm:pt modelId="{63144608-3D1A-FB49-8B2A-71B1358F3F06}" type="pres">
      <dgm:prSet presAssocID="{2A758CA5-CC32-5844-84C4-6198763D2143}" presName="connectorText" presStyleLbl="sibTrans2D1" presStyleIdx="0" presStyleCnt="3"/>
      <dgm:spPr/>
    </dgm:pt>
    <dgm:pt modelId="{0AB75905-89DB-FE4C-A1DE-12FBB2283453}" type="pres">
      <dgm:prSet presAssocID="{1C435431-F1B4-2445-9401-3BADBCDC5391}" presName="node" presStyleLbl="node1" presStyleIdx="1" presStyleCnt="4">
        <dgm:presLayoutVars>
          <dgm:bulletEnabled val="1"/>
        </dgm:presLayoutVars>
      </dgm:prSet>
      <dgm:spPr/>
    </dgm:pt>
    <dgm:pt modelId="{C85E96C5-1DD6-7849-B654-024E122D30B3}" type="pres">
      <dgm:prSet presAssocID="{EC8A8442-1115-3B44-A192-1DB16F5A6E7C}" presName="sibTrans" presStyleLbl="sibTrans2D1" presStyleIdx="1" presStyleCnt="3"/>
      <dgm:spPr/>
    </dgm:pt>
    <dgm:pt modelId="{421332D4-4343-D049-B8B2-18AB28D9E19D}" type="pres">
      <dgm:prSet presAssocID="{EC8A8442-1115-3B44-A192-1DB16F5A6E7C}" presName="connectorText" presStyleLbl="sibTrans2D1" presStyleIdx="1" presStyleCnt="3"/>
      <dgm:spPr/>
    </dgm:pt>
    <dgm:pt modelId="{F62CA157-172E-2B4B-B56A-523BBF65E47E}" type="pres">
      <dgm:prSet presAssocID="{B709B5A9-4A10-7F46-8F40-6BE151888F8E}" presName="node" presStyleLbl="node1" presStyleIdx="2" presStyleCnt="4">
        <dgm:presLayoutVars>
          <dgm:bulletEnabled val="1"/>
        </dgm:presLayoutVars>
      </dgm:prSet>
      <dgm:spPr/>
    </dgm:pt>
    <dgm:pt modelId="{2DA345F5-ADF1-5545-84E2-68E228FEFE38}" type="pres">
      <dgm:prSet presAssocID="{2746882B-9B23-F64D-9618-18FC80372978}" presName="sibTrans" presStyleLbl="sibTrans2D1" presStyleIdx="2" presStyleCnt="3"/>
      <dgm:spPr/>
    </dgm:pt>
    <dgm:pt modelId="{C433FA6B-7D3D-8343-9859-7AF2E0CBF814}" type="pres">
      <dgm:prSet presAssocID="{2746882B-9B23-F64D-9618-18FC80372978}" presName="connectorText" presStyleLbl="sibTrans2D1" presStyleIdx="2" presStyleCnt="3"/>
      <dgm:spPr/>
    </dgm:pt>
    <dgm:pt modelId="{CC0DB9A6-18EE-E54C-9987-90008D0C4F43}" type="pres">
      <dgm:prSet presAssocID="{C492753A-0F87-4E48-9C0A-0E9DC18FD09E}" presName="node" presStyleLbl="node1" presStyleIdx="3" presStyleCnt="4">
        <dgm:presLayoutVars>
          <dgm:bulletEnabled val="1"/>
        </dgm:presLayoutVars>
      </dgm:prSet>
      <dgm:spPr/>
    </dgm:pt>
  </dgm:ptLst>
  <dgm:cxnLst>
    <dgm:cxn modelId="{37E61E1E-6467-B647-81B8-998FD89F322B}" type="presOf" srcId="{EC8A8442-1115-3B44-A192-1DB16F5A6E7C}" destId="{C85E96C5-1DD6-7849-B654-024E122D30B3}" srcOrd="0" destOrd="0" presId="urn:microsoft.com/office/officeart/2005/8/layout/process1"/>
    <dgm:cxn modelId="{B8C55E36-2178-D54C-970C-32F82EAA6555}" type="presOf" srcId="{2746882B-9B23-F64D-9618-18FC80372978}" destId="{C433FA6B-7D3D-8343-9859-7AF2E0CBF814}" srcOrd="1" destOrd="0" presId="urn:microsoft.com/office/officeart/2005/8/layout/process1"/>
    <dgm:cxn modelId="{3CE36C42-9C25-8347-95DB-DFECD95A16AA}" type="presOf" srcId="{1C435431-F1B4-2445-9401-3BADBCDC5391}" destId="{0AB75905-89DB-FE4C-A1DE-12FBB2283453}" srcOrd="0" destOrd="0" presId="urn:microsoft.com/office/officeart/2005/8/layout/process1"/>
    <dgm:cxn modelId="{935EF151-5700-644F-9AC1-50ECA06B90B2}" type="presOf" srcId="{DC031128-5CC7-104F-A861-FCD971415881}" destId="{2A6BAC5D-82EF-6943-A31D-A81EC8442A1E}" srcOrd="0" destOrd="0" presId="urn:microsoft.com/office/officeart/2005/8/layout/process1"/>
    <dgm:cxn modelId="{97115068-92C3-D340-BEF4-EAFFC975C61D}" type="presOf" srcId="{EC8A8442-1115-3B44-A192-1DB16F5A6E7C}" destId="{421332D4-4343-D049-B8B2-18AB28D9E19D}" srcOrd="1" destOrd="0" presId="urn:microsoft.com/office/officeart/2005/8/layout/process1"/>
    <dgm:cxn modelId="{355EC96A-58A3-9F4A-8AF1-F2BDE8FC81B9}" type="presOf" srcId="{B709B5A9-4A10-7F46-8F40-6BE151888F8E}" destId="{F62CA157-172E-2B4B-B56A-523BBF65E47E}" srcOrd="0" destOrd="0" presId="urn:microsoft.com/office/officeart/2005/8/layout/process1"/>
    <dgm:cxn modelId="{9C6C456B-D4D7-4F49-A29E-628D2E444241}" srcId="{DC031128-5CC7-104F-A861-FCD971415881}" destId="{1C435431-F1B4-2445-9401-3BADBCDC5391}" srcOrd="1" destOrd="0" parTransId="{B2702799-C51C-F24B-9B85-6AC115E8A206}" sibTransId="{EC8A8442-1115-3B44-A192-1DB16F5A6E7C}"/>
    <dgm:cxn modelId="{72ED4E71-5214-0440-86E0-22CF19A5E551}" type="presOf" srcId="{2746882B-9B23-F64D-9618-18FC80372978}" destId="{2DA345F5-ADF1-5545-84E2-68E228FEFE38}" srcOrd="0" destOrd="0" presId="urn:microsoft.com/office/officeart/2005/8/layout/process1"/>
    <dgm:cxn modelId="{B24DF674-DA56-5E41-9258-667719F93665}" type="presOf" srcId="{2A758CA5-CC32-5844-84C4-6198763D2143}" destId="{63144608-3D1A-FB49-8B2A-71B1358F3F06}" srcOrd="1" destOrd="0" presId="urn:microsoft.com/office/officeart/2005/8/layout/process1"/>
    <dgm:cxn modelId="{068FBA84-64DF-A74E-957D-8DC6B8518B1C}" srcId="{DC031128-5CC7-104F-A861-FCD971415881}" destId="{C492753A-0F87-4E48-9C0A-0E9DC18FD09E}" srcOrd="3" destOrd="0" parTransId="{DD8EC944-69B3-6F41-B0C9-CE8FF4D9F007}" sibTransId="{29E2BE28-5274-4A44-A81B-C0115380AD7E}"/>
    <dgm:cxn modelId="{3520B9A7-ADBD-5742-8619-111907AD3EA6}" srcId="{DC031128-5CC7-104F-A861-FCD971415881}" destId="{B709B5A9-4A10-7F46-8F40-6BE151888F8E}" srcOrd="2" destOrd="0" parTransId="{EBE6EDF6-9964-C949-8EFA-3E2AA5D85103}" sibTransId="{2746882B-9B23-F64D-9618-18FC80372978}"/>
    <dgm:cxn modelId="{0ABC30B0-FA8A-4345-9D7F-DB923CE319C0}" type="presOf" srcId="{C492753A-0F87-4E48-9C0A-0E9DC18FD09E}" destId="{CC0DB9A6-18EE-E54C-9987-90008D0C4F43}" srcOrd="0" destOrd="0" presId="urn:microsoft.com/office/officeart/2005/8/layout/process1"/>
    <dgm:cxn modelId="{F05213E3-C7C0-4741-BE79-7D119EAD2006}" type="presOf" srcId="{3687E6FB-162C-984C-A576-B9C1F3000094}" destId="{E12288F9-C41E-344D-9598-0918393043BC}" srcOrd="0" destOrd="0" presId="urn:microsoft.com/office/officeart/2005/8/layout/process1"/>
    <dgm:cxn modelId="{324873EE-5E90-7C4B-9892-99E4E7910A95}" srcId="{DC031128-5CC7-104F-A861-FCD971415881}" destId="{3687E6FB-162C-984C-A576-B9C1F3000094}" srcOrd="0" destOrd="0" parTransId="{98714D03-8FC0-F045-AFA1-FE27C55C8708}" sibTransId="{2A758CA5-CC32-5844-84C4-6198763D2143}"/>
    <dgm:cxn modelId="{9873F3FD-531F-F047-8DE2-19D28116C474}" type="presOf" srcId="{2A758CA5-CC32-5844-84C4-6198763D2143}" destId="{4AFCD2AB-DD38-6149-BB49-87FC2FA3525A}" srcOrd="0" destOrd="0" presId="urn:microsoft.com/office/officeart/2005/8/layout/process1"/>
    <dgm:cxn modelId="{C7A8E7CA-0C96-5F42-84E4-D4A3C8C6CB6B}" type="presParOf" srcId="{2A6BAC5D-82EF-6943-A31D-A81EC8442A1E}" destId="{E12288F9-C41E-344D-9598-0918393043BC}" srcOrd="0" destOrd="0" presId="urn:microsoft.com/office/officeart/2005/8/layout/process1"/>
    <dgm:cxn modelId="{54E1952C-E524-8346-B493-79CB12956A98}" type="presParOf" srcId="{2A6BAC5D-82EF-6943-A31D-A81EC8442A1E}" destId="{4AFCD2AB-DD38-6149-BB49-87FC2FA3525A}" srcOrd="1" destOrd="0" presId="urn:microsoft.com/office/officeart/2005/8/layout/process1"/>
    <dgm:cxn modelId="{D3FAD1F7-A456-1447-ACF2-21C4AE7D922C}" type="presParOf" srcId="{4AFCD2AB-DD38-6149-BB49-87FC2FA3525A}" destId="{63144608-3D1A-FB49-8B2A-71B1358F3F06}" srcOrd="0" destOrd="0" presId="urn:microsoft.com/office/officeart/2005/8/layout/process1"/>
    <dgm:cxn modelId="{924B0BC0-63FA-E645-8216-3FEFDEF28246}" type="presParOf" srcId="{2A6BAC5D-82EF-6943-A31D-A81EC8442A1E}" destId="{0AB75905-89DB-FE4C-A1DE-12FBB2283453}" srcOrd="2" destOrd="0" presId="urn:microsoft.com/office/officeart/2005/8/layout/process1"/>
    <dgm:cxn modelId="{1101E5DE-FC64-D24D-88EC-30FF16DFB05E}" type="presParOf" srcId="{2A6BAC5D-82EF-6943-A31D-A81EC8442A1E}" destId="{C85E96C5-1DD6-7849-B654-024E122D30B3}" srcOrd="3" destOrd="0" presId="urn:microsoft.com/office/officeart/2005/8/layout/process1"/>
    <dgm:cxn modelId="{15410B1E-3CAD-E549-B9FD-3E1088D13807}" type="presParOf" srcId="{C85E96C5-1DD6-7849-B654-024E122D30B3}" destId="{421332D4-4343-D049-B8B2-18AB28D9E19D}" srcOrd="0" destOrd="0" presId="urn:microsoft.com/office/officeart/2005/8/layout/process1"/>
    <dgm:cxn modelId="{D57ACF0F-A5FB-D245-9EDC-9D5D2AB14BEE}" type="presParOf" srcId="{2A6BAC5D-82EF-6943-A31D-A81EC8442A1E}" destId="{F62CA157-172E-2B4B-B56A-523BBF65E47E}" srcOrd="4" destOrd="0" presId="urn:microsoft.com/office/officeart/2005/8/layout/process1"/>
    <dgm:cxn modelId="{03D7D355-AF12-6746-A752-8EF0A2FB03BA}" type="presParOf" srcId="{2A6BAC5D-82EF-6943-A31D-A81EC8442A1E}" destId="{2DA345F5-ADF1-5545-84E2-68E228FEFE38}" srcOrd="5" destOrd="0" presId="urn:microsoft.com/office/officeart/2005/8/layout/process1"/>
    <dgm:cxn modelId="{285E446D-DE61-AF48-9A9C-1B09445DF1AE}" type="presParOf" srcId="{2DA345F5-ADF1-5545-84E2-68E228FEFE38}" destId="{C433FA6B-7D3D-8343-9859-7AF2E0CBF814}" srcOrd="0" destOrd="0" presId="urn:microsoft.com/office/officeart/2005/8/layout/process1"/>
    <dgm:cxn modelId="{079605B5-7EE0-0649-8A13-03F9ED6E9498}" type="presParOf" srcId="{2A6BAC5D-82EF-6943-A31D-A81EC8442A1E}" destId="{CC0DB9A6-18EE-E54C-9987-90008D0C4F43}" srcOrd="6"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031128-5CC7-104F-A861-FCD971415881}" type="doc">
      <dgm:prSet loTypeId="urn:microsoft.com/office/officeart/2005/8/layout/process1" loCatId="" qsTypeId="urn:microsoft.com/office/officeart/2005/8/quickstyle/simple1" qsCatId="simple" csTypeId="urn:microsoft.com/office/officeart/2005/8/colors/accent6_2" csCatId="accent6" phldr="1"/>
      <dgm:spPr/>
    </dgm:pt>
    <dgm:pt modelId="{3687E6FB-162C-984C-A576-B9C1F3000094}">
      <dgm:prSet phldrT="[Text]"/>
      <dgm:spPr/>
      <dgm:t>
        <a:bodyPr/>
        <a:lstStyle/>
        <a:p>
          <a:r>
            <a:rPr lang="en-US">
              <a:cs typeface="Calibri"/>
            </a:rPr>
            <a:t>Proquest</a:t>
          </a:r>
          <a:endParaRPr lang="en-US"/>
        </a:p>
      </dgm:t>
    </dgm:pt>
    <dgm:pt modelId="{98714D03-8FC0-F045-AFA1-FE27C55C8708}" type="parTrans" cxnId="{324873EE-5E90-7C4B-9892-99E4E7910A95}">
      <dgm:prSet/>
      <dgm:spPr/>
      <dgm:t>
        <a:bodyPr/>
        <a:lstStyle/>
        <a:p>
          <a:endParaRPr lang="en-US"/>
        </a:p>
      </dgm:t>
    </dgm:pt>
    <dgm:pt modelId="{2A758CA5-CC32-5844-84C4-6198763D2143}" type="sibTrans" cxnId="{324873EE-5E90-7C4B-9892-99E4E7910A95}">
      <dgm:prSet/>
      <dgm:spPr/>
      <dgm:t>
        <a:bodyPr/>
        <a:lstStyle/>
        <a:p>
          <a:endParaRPr lang="en-US"/>
        </a:p>
      </dgm:t>
    </dgm:pt>
    <dgm:pt modelId="{2A6BAC5D-82EF-6943-A31D-A81EC8442A1E}" type="pres">
      <dgm:prSet presAssocID="{DC031128-5CC7-104F-A861-FCD971415881}" presName="Name0" presStyleCnt="0">
        <dgm:presLayoutVars>
          <dgm:dir/>
          <dgm:resizeHandles val="exact"/>
        </dgm:presLayoutVars>
      </dgm:prSet>
      <dgm:spPr/>
    </dgm:pt>
    <dgm:pt modelId="{E12288F9-C41E-344D-9598-0918393043BC}" type="pres">
      <dgm:prSet presAssocID="{3687E6FB-162C-984C-A576-B9C1F3000094}" presName="node" presStyleLbl="node1" presStyleIdx="0" presStyleCnt="1">
        <dgm:presLayoutVars>
          <dgm:bulletEnabled val="1"/>
        </dgm:presLayoutVars>
      </dgm:prSet>
      <dgm:spPr/>
    </dgm:pt>
  </dgm:ptLst>
  <dgm:cxnLst>
    <dgm:cxn modelId="{935EF151-5700-644F-9AC1-50ECA06B90B2}" type="presOf" srcId="{DC031128-5CC7-104F-A861-FCD971415881}" destId="{2A6BAC5D-82EF-6943-A31D-A81EC8442A1E}" srcOrd="0" destOrd="0" presId="urn:microsoft.com/office/officeart/2005/8/layout/process1"/>
    <dgm:cxn modelId="{F05213E3-C7C0-4741-BE79-7D119EAD2006}" type="presOf" srcId="{3687E6FB-162C-984C-A576-B9C1F3000094}" destId="{E12288F9-C41E-344D-9598-0918393043BC}" srcOrd="0" destOrd="0" presId="urn:microsoft.com/office/officeart/2005/8/layout/process1"/>
    <dgm:cxn modelId="{324873EE-5E90-7C4B-9892-99E4E7910A95}" srcId="{DC031128-5CC7-104F-A861-FCD971415881}" destId="{3687E6FB-162C-984C-A576-B9C1F3000094}" srcOrd="0" destOrd="0" parTransId="{98714D03-8FC0-F045-AFA1-FE27C55C8708}" sibTransId="{2A758CA5-CC32-5844-84C4-6198763D2143}"/>
    <dgm:cxn modelId="{C7A8E7CA-0C96-5F42-84E4-D4A3C8C6CB6B}" type="presParOf" srcId="{2A6BAC5D-82EF-6943-A31D-A81EC8442A1E}" destId="{E12288F9-C41E-344D-9598-0918393043BC}" srcOrd="0" destOrd="0" presId="urn:microsoft.com/office/officeart/2005/8/layout/process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031128-5CC7-104F-A861-FCD971415881}" type="doc">
      <dgm:prSet loTypeId="urn:microsoft.com/office/officeart/2005/8/layout/process1" loCatId="" qsTypeId="urn:microsoft.com/office/officeart/2005/8/quickstyle/simple1" qsCatId="simple" csTypeId="urn:microsoft.com/office/officeart/2005/8/colors/accent4_2" csCatId="accent4" phldr="1"/>
      <dgm:spPr/>
    </dgm:pt>
    <dgm:pt modelId="{3687E6FB-162C-984C-A576-B9C1F3000094}">
      <dgm:prSet phldrT="[Text]"/>
      <dgm:spPr/>
      <dgm:t>
        <a:bodyPr/>
        <a:lstStyle/>
        <a:p>
          <a:r>
            <a:rPr lang="en-US">
              <a:solidFill>
                <a:schemeClr val="tx1"/>
              </a:solidFill>
            </a:rPr>
            <a:t>FDA Database</a:t>
          </a:r>
        </a:p>
      </dgm:t>
    </dgm:pt>
    <dgm:pt modelId="{98714D03-8FC0-F045-AFA1-FE27C55C8708}" type="parTrans" cxnId="{324873EE-5E90-7C4B-9892-99E4E7910A95}">
      <dgm:prSet/>
      <dgm:spPr/>
      <dgm:t>
        <a:bodyPr/>
        <a:lstStyle/>
        <a:p>
          <a:endParaRPr lang="en-US">
            <a:solidFill>
              <a:schemeClr val="tx1"/>
            </a:solidFill>
          </a:endParaRPr>
        </a:p>
      </dgm:t>
    </dgm:pt>
    <dgm:pt modelId="{2A758CA5-CC32-5844-84C4-6198763D2143}" type="sibTrans" cxnId="{324873EE-5E90-7C4B-9892-99E4E7910A95}">
      <dgm:prSet/>
      <dgm:spPr/>
      <dgm:t>
        <a:bodyPr/>
        <a:lstStyle/>
        <a:p>
          <a:endParaRPr lang="en-US">
            <a:solidFill>
              <a:schemeClr val="tx1"/>
            </a:solidFill>
          </a:endParaRPr>
        </a:p>
      </dgm:t>
    </dgm:pt>
    <dgm:pt modelId="{1C435431-F1B4-2445-9401-3BADBCDC5391}">
      <dgm:prSet phldrT="[Text]"/>
      <dgm:spPr/>
      <dgm:t>
        <a:bodyPr/>
        <a:lstStyle/>
        <a:p>
          <a:r>
            <a:rPr lang="en-US">
              <a:solidFill>
                <a:schemeClr val="tx1"/>
              </a:solidFill>
            </a:rPr>
            <a:t>Dow Jones Factiva/DNA</a:t>
          </a:r>
        </a:p>
      </dgm:t>
    </dgm:pt>
    <dgm:pt modelId="{B2702799-C51C-F24B-9B85-6AC115E8A206}" type="parTrans" cxnId="{9C6C456B-D4D7-4F49-A29E-628D2E444241}">
      <dgm:prSet/>
      <dgm:spPr/>
      <dgm:t>
        <a:bodyPr/>
        <a:lstStyle/>
        <a:p>
          <a:endParaRPr lang="en-US">
            <a:solidFill>
              <a:schemeClr val="tx1"/>
            </a:solidFill>
          </a:endParaRPr>
        </a:p>
      </dgm:t>
    </dgm:pt>
    <dgm:pt modelId="{EC8A8442-1115-3B44-A192-1DB16F5A6E7C}" type="sibTrans" cxnId="{9C6C456B-D4D7-4F49-A29E-628D2E444241}">
      <dgm:prSet/>
      <dgm:spPr/>
      <dgm:t>
        <a:bodyPr/>
        <a:lstStyle/>
        <a:p>
          <a:endParaRPr lang="en-US">
            <a:solidFill>
              <a:schemeClr val="tx1"/>
            </a:solidFill>
          </a:endParaRPr>
        </a:p>
      </dgm:t>
    </dgm:pt>
    <dgm:pt modelId="{B709B5A9-4A10-7F46-8F40-6BE151888F8E}">
      <dgm:prSet phldrT="[Text]"/>
      <dgm:spPr/>
      <dgm:t>
        <a:bodyPr/>
        <a:lstStyle/>
        <a:p>
          <a:r>
            <a:rPr lang="en-US">
              <a:solidFill>
                <a:schemeClr val="tx1"/>
              </a:solidFill>
            </a:rPr>
            <a:t>Market Activity</a:t>
          </a:r>
        </a:p>
      </dgm:t>
    </dgm:pt>
    <dgm:pt modelId="{EBE6EDF6-9964-C949-8EFA-3E2AA5D85103}" type="parTrans" cxnId="{3520B9A7-ADBD-5742-8619-111907AD3EA6}">
      <dgm:prSet/>
      <dgm:spPr/>
      <dgm:t>
        <a:bodyPr/>
        <a:lstStyle/>
        <a:p>
          <a:endParaRPr lang="en-US">
            <a:solidFill>
              <a:schemeClr val="tx1"/>
            </a:solidFill>
          </a:endParaRPr>
        </a:p>
      </dgm:t>
    </dgm:pt>
    <dgm:pt modelId="{2746882B-9B23-F64D-9618-18FC80372978}" type="sibTrans" cxnId="{3520B9A7-ADBD-5742-8619-111907AD3EA6}">
      <dgm:prSet/>
      <dgm:spPr/>
      <dgm:t>
        <a:bodyPr/>
        <a:lstStyle/>
        <a:p>
          <a:endParaRPr lang="en-US">
            <a:solidFill>
              <a:schemeClr val="tx1"/>
            </a:solidFill>
          </a:endParaRPr>
        </a:p>
      </dgm:t>
    </dgm:pt>
    <dgm:pt modelId="{C492753A-0F87-4E48-9C0A-0E9DC18FD09E}">
      <dgm:prSet phldrT="[Text]"/>
      <dgm:spPr/>
      <dgm:t>
        <a:bodyPr/>
        <a:lstStyle/>
        <a:p>
          <a:r>
            <a:rPr lang="en-US">
              <a:solidFill>
                <a:schemeClr val="tx1"/>
              </a:solidFill>
            </a:rPr>
            <a:t>SEC 10-K Filings</a:t>
          </a:r>
        </a:p>
      </dgm:t>
    </dgm:pt>
    <dgm:pt modelId="{DD8EC944-69B3-6F41-B0C9-CE8FF4D9F007}" type="parTrans" cxnId="{068FBA84-64DF-A74E-957D-8DC6B8518B1C}">
      <dgm:prSet/>
      <dgm:spPr/>
      <dgm:t>
        <a:bodyPr/>
        <a:lstStyle/>
        <a:p>
          <a:endParaRPr lang="en-US">
            <a:solidFill>
              <a:schemeClr val="tx1"/>
            </a:solidFill>
          </a:endParaRPr>
        </a:p>
      </dgm:t>
    </dgm:pt>
    <dgm:pt modelId="{29E2BE28-5274-4A44-A81B-C0115380AD7E}" type="sibTrans" cxnId="{068FBA84-64DF-A74E-957D-8DC6B8518B1C}">
      <dgm:prSet/>
      <dgm:spPr/>
      <dgm:t>
        <a:bodyPr/>
        <a:lstStyle/>
        <a:p>
          <a:endParaRPr lang="en-US">
            <a:solidFill>
              <a:schemeClr val="tx1"/>
            </a:solidFill>
          </a:endParaRPr>
        </a:p>
      </dgm:t>
    </dgm:pt>
    <dgm:pt modelId="{2A6BAC5D-82EF-6943-A31D-A81EC8442A1E}" type="pres">
      <dgm:prSet presAssocID="{DC031128-5CC7-104F-A861-FCD971415881}" presName="Name0" presStyleCnt="0">
        <dgm:presLayoutVars>
          <dgm:dir/>
          <dgm:resizeHandles val="exact"/>
        </dgm:presLayoutVars>
      </dgm:prSet>
      <dgm:spPr/>
    </dgm:pt>
    <dgm:pt modelId="{E12288F9-C41E-344D-9598-0918393043BC}" type="pres">
      <dgm:prSet presAssocID="{3687E6FB-162C-984C-A576-B9C1F3000094}" presName="node" presStyleLbl="node1" presStyleIdx="0" presStyleCnt="4">
        <dgm:presLayoutVars>
          <dgm:bulletEnabled val="1"/>
        </dgm:presLayoutVars>
      </dgm:prSet>
      <dgm:spPr/>
    </dgm:pt>
    <dgm:pt modelId="{4AFCD2AB-DD38-6149-BB49-87FC2FA3525A}" type="pres">
      <dgm:prSet presAssocID="{2A758CA5-CC32-5844-84C4-6198763D2143}" presName="sibTrans" presStyleLbl="sibTrans2D1" presStyleIdx="0" presStyleCnt="3"/>
      <dgm:spPr/>
    </dgm:pt>
    <dgm:pt modelId="{63144608-3D1A-FB49-8B2A-71B1358F3F06}" type="pres">
      <dgm:prSet presAssocID="{2A758CA5-CC32-5844-84C4-6198763D2143}" presName="connectorText" presStyleLbl="sibTrans2D1" presStyleIdx="0" presStyleCnt="3"/>
      <dgm:spPr/>
    </dgm:pt>
    <dgm:pt modelId="{0AB75905-89DB-FE4C-A1DE-12FBB2283453}" type="pres">
      <dgm:prSet presAssocID="{1C435431-F1B4-2445-9401-3BADBCDC5391}" presName="node" presStyleLbl="node1" presStyleIdx="1" presStyleCnt="4">
        <dgm:presLayoutVars>
          <dgm:bulletEnabled val="1"/>
        </dgm:presLayoutVars>
      </dgm:prSet>
      <dgm:spPr/>
    </dgm:pt>
    <dgm:pt modelId="{C85E96C5-1DD6-7849-B654-024E122D30B3}" type="pres">
      <dgm:prSet presAssocID="{EC8A8442-1115-3B44-A192-1DB16F5A6E7C}" presName="sibTrans" presStyleLbl="sibTrans2D1" presStyleIdx="1" presStyleCnt="3"/>
      <dgm:spPr/>
    </dgm:pt>
    <dgm:pt modelId="{421332D4-4343-D049-B8B2-18AB28D9E19D}" type="pres">
      <dgm:prSet presAssocID="{EC8A8442-1115-3B44-A192-1DB16F5A6E7C}" presName="connectorText" presStyleLbl="sibTrans2D1" presStyleIdx="1" presStyleCnt="3"/>
      <dgm:spPr/>
    </dgm:pt>
    <dgm:pt modelId="{F62CA157-172E-2B4B-B56A-523BBF65E47E}" type="pres">
      <dgm:prSet presAssocID="{B709B5A9-4A10-7F46-8F40-6BE151888F8E}" presName="node" presStyleLbl="node1" presStyleIdx="2" presStyleCnt="4">
        <dgm:presLayoutVars>
          <dgm:bulletEnabled val="1"/>
        </dgm:presLayoutVars>
      </dgm:prSet>
      <dgm:spPr/>
    </dgm:pt>
    <dgm:pt modelId="{2DA345F5-ADF1-5545-84E2-68E228FEFE38}" type="pres">
      <dgm:prSet presAssocID="{2746882B-9B23-F64D-9618-18FC80372978}" presName="sibTrans" presStyleLbl="sibTrans2D1" presStyleIdx="2" presStyleCnt="3"/>
      <dgm:spPr/>
    </dgm:pt>
    <dgm:pt modelId="{C433FA6B-7D3D-8343-9859-7AF2E0CBF814}" type="pres">
      <dgm:prSet presAssocID="{2746882B-9B23-F64D-9618-18FC80372978}" presName="connectorText" presStyleLbl="sibTrans2D1" presStyleIdx="2" presStyleCnt="3"/>
      <dgm:spPr/>
    </dgm:pt>
    <dgm:pt modelId="{CC0DB9A6-18EE-E54C-9987-90008D0C4F43}" type="pres">
      <dgm:prSet presAssocID="{C492753A-0F87-4E48-9C0A-0E9DC18FD09E}" presName="node" presStyleLbl="node1" presStyleIdx="3" presStyleCnt="4">
        <dgm:presLayoutVars>
          <dgm:bulletEnabled val="1"/>
        </dgm:presLayoutVars>
      </dgm:prSet>
      <dgm:spPr/>
    </dgm:pt>
  </dgm:ptLst>
  <dgm:cxnLst>
    <dgm:cxn modelId="{37E61E1E-6467-B647-81B8-998FD89F322B}" type="presOf" srcId="{EC8A8442-1115-3B44-A192-1DB16F5A6E7C}" destId="{C85E96C5-1DD6-7849-B654-024E122D30B3}" srcOrd="0" destOrd="0" presId="urn:microsoft.com/office/officeart/2005/8/layout/process1"/>
    <dgm:cxn modelId="{B8C55E36-2178-D54C-970C-32F82EAA6555}" type="presOf" srcId="{2746882B-9B23-F64D-9618-18FC80372978}" destId="{C433FA6B-7D3D-8343-9859-7AF2E0CBF814}" srcOrd="1" destOrd="0" presId="urn:microsoft.com/office/officeart/2005/8/layout/process1"/>
    <dgm:cxn modelId="{3CE36C42-9C25-8347-95DB-DFECD95A16AA}" type="presOf" srcId="{1C435431-F1B4-2445-9401-3BADBCDC5391}" destId="{0AB75905-89DB-FE4C-A1DE-12FBB2283453}" srcOrd="0" destOrd="0" presId="urn:microsoft.com/office/officeart/2005/8/layout/process1"/>
    <dgm:cxn modelId="{935EF151-5700-644F-9AC1-50ECA06B90B2}" type="presOf" srcId="{DC031128-5CC7-104F-A861-FCD971415881}" destId="{2A6BAC5D-82EF-6943-A31D-A81EC8442A1E}" srcOrd="0" destOrd="0" presId="urn:microsoft.com/office/officeart/2005/8/layout/process1"/>
    <dgm:cxn modelId="{97115068-92C3-D340-BEF4-EAFFC975C61D}" type="presOf" srcId="{EC8A8442-1115-3B44-A192-1DB16F5A6E7C}" destId="{421332D4-4343-D049-B8B2-18AB28D9E19D}" srcOrd="1" destOrd="0" presId="urn:microsoft.com/office/officeart/2005/8/layout/process1"/>
    <dgm:cxn modelId="{355EC96A-58A3-9F4A-8AF1-F2BDE8FC81B9}" type="presOf" srcId="{B709B5A9-4A10-7F46-8F40-6BE151888F8E}" destId="{F62CA157-172E-2B4B-B56A-523BBF65E47E}" srcOrd="0" destOrd="0" presId="urn:microsoft.com/office/officeart/2005/8/layout/process1"/>
    <dgm:cxn modelId="{9C6C456B-D4D7-4F49-A29E-628D2E444241}" srcId="{DC031128-5CC7-104F-A861-FCD971415881}" destId="{1C435431-F1B4-2445-9401-3BADBCDC5391}" srcOrd="1" destOrd="0" parTransId="{B2702799-C51C-F24B-9B85-6AC115E8A206}" sibTransId="{EC8A8442-1115-3B44-A192-1DB16F5A6E7C}"/>
    <dgm:cxn modelId="{72ED4E71-5214-0440-86E0-22CF19A5E551}" type="presOf" srcId="{2746882B-9B23-F64D-9618-18FC80372978}" destId="{2DA345F5-ADF1-5545-84E2-68E228FEFE38}" srcOrd="0" destOrd="0" presId="urn:microsoft.com/office/officeart/2005/8/layout/process1"/>
    <dgm:cxn modelId="{B24DF674-DA56-5E41-9258-667719F93665}" type="presOf" srcId="{2A758CA5-CC32-5844-84C4-6198763D2143}" destId="{63144608-3D1A-FB49-8B2A-71B1358F3F06}" srcOrd="1" destOrd="0" presId="urn:microsoft.com/office/officeart/2005/8/layout/process1"/>
    <dgm:cxn modelId="{068FBA84-64DF-A74E-957D-8DC6B8518B1C}" srcId="{DC031128-5CC7-104F-A861-FCD971415881}" destId="{C492753A-0F87-4E48-9C0A-0E9DC18FD09E}" srcOrd="3" destOrd="0" parTransId="{DD8EC944-69B3-6F41-B0C9-CE8FF4D9F007}" sibTransId="{29E2BE28-5274-4A44-A81B-C0115380AD7E}"/>
    <dgm:cxn modelId="{3520B9A7-ADBD-5742-8619-111907AD3EA6}" srcId="{DC031128-5CC7-104F-A861-FCD971415881}" destId="{B709B5A9-4A10-7F46-8F40-6BE151888F8E}" srcOrd="2" destOrd="0" parTransId="{EBE6EDF6-9964-C949-8EFA-3E2AA5D85103}" sibTransId="{2746882B-9B23-F64D-9618-18FC80372978}"/>
    <dgm:cxn modelId="{0ABC30B0-FA8A-4345-9D7F-DB923CE319C0}" type="presOf" srcId="{C492753A-0F87-4E48-9C0A-0E9DC18FD09E}" destId="{CC0DB9A6-18EE-E54C-9987-90008D0C4F43}" srcOrd="0" destOrd="0" presId="urn:microsoft.com/office/officeart/2005/8/layout/process1"/>
    <dgm:cxn modelId="{F05213E3-C7C0-4741-BE79-7D119EAD2006}" type="presOf" srcId="{3687E6FB-162C-984C-A576-B9C1F3000094}" destId="{E12288F9-C41E-344D-9598-0918393043BC}" srcOrd="0" destOrd="0" presId="urn:microsoft.com/office/officeart/2005/8/layout/process1"/>
    <dgm:cxn modelId="{324873EE-5E90-7C4B-9892-99E4E7910A95}" srcId="{DC031128-5CC7-104F-A861-FCD971415881}" destId="{3687E6FB-162C-984C-A576-B9C1F3000094}" srcOrd="0" destOrd="0" parTransId="{98714D03-8FC0-F045-AFA1-FE27C55C8708}" sibTransId="{2A758CA5-CC32-5844-84C4-6198763D2143}"/>
    <dgm:cxn modelId="{9873F3FD-531F-F047-8DE2-19D28116C474}" type="presOf" srcId="{2A758CA5-CC32-5844-84C4-6198763D2143}" destId="{4AFCD2AB-DD38-6149-BB49-87FC2FA3525A}" srcOrd="0" destOrd="0" presId="urn:microsoft.com/office/officeart/2005/8/layout/process1"/>
    <dgm:cxn modelId="{C7A8E7CA-0C96-5F42-84E4-D4A3C8C6CB6B}" type="presParOf" srcId="{2A6BAC5D-82EF-6943-A31D-A81EC8442A1E}" destId="{E12288F9-C41E-344D-9598-0918393043BC}" srcOrd="0" destOrd="0" presId="urn:microsoft.com/office/officeart/2005/8/layout/process1"/>
    <dgm:cxn modelId="{54E1952C-E524-8346-B493-79CB12956A98}" type="presParOf" srcId="{2A6BAC5D-82EF-6943-A31D-A81EC8442A1E}" destId="{4AFCD2AB-DD38-6149-BB49-87FC2FA3525A}" srcOrd="1" destOrd="0" presId="urn:microsoft.com/office/officeart/2005/8/layout/process1"/>
    <dgm:cxn modelId="{D3FAD1F7-A456-1447-ACF2-21C4AE7D922C}" type="presParOf" srcId="{4AFCD2AB-DD38-6149-BB49-87FC2FA3525A}" destId="{63144608-3D1A-FB49-8B2A-71B1358F3F06}" srcOrd="0" destOrd="0" presId="urn:microsoft.com/office/officeart/2005/8/layout/process1"/>
    <dgm:cxn modelId="{924B0BC0-63FA-E645-8216-3FEFDEF28246}" type="presParOf" srcId="{2A6BAC5D-82EF-6943-A31D-A81EC8442A1E}" destId="{0AB75905-89DB-FE4C-A1DE-12FBB2283453}" srcOrd="2" destOrd="0" presId="urn:microsoft.com/office/officeart/2005/8/layout/process1"/>
    <dgm:cxn modelId="{1101E5DE-FC64-D24D-88EC-30FF16DFB05E}" type="presParOf" srcId="{2A6BAC5D-82EF-6943-A31D-A81EC8442A1E}" destId="{C85E96C5-1DD6-7849-B654-024E122D30B3}" srcOrd="3" destOrd="0" presId="urn:microsoft.com/office/officeart/2005/8/layout/process1"/>
    <dgm:cxn modelId="{15410B1E-3CAD-E549-B9FD-3E1088D13807}" type="presParOf" srcId="{C85E96C5-1DD6-7849-B654-024E122D30B3}" destId="{421332D4-4343-D049-B8B2-18AB28D9E19D}" srcOrd="0" destOrd="0" presId="urn:microsoft.com/office/officeart/2005/8/layout/process1"/>
    <dgm:cxn modelId="{D57ACF0F-A5FB-D245-9EDC-9D5D2AB14BEE}" type="presParOf" srcId="{2A6BAC5D-82EF-6943-A31D-A81EC8442A1E}" destId="{F62CA157-172E-2B4B-B56A-523BBF65E47E}" srcOrd="4" destOrd="0" presId="urn:microsoft.com/office/officeart/2005/8/layout/process1"/>
    <dgm:cxn modelId="{03D7D355-AF12-6746-A752-8EF0A2FB03BA}" type="presParOf" srcId="{2A6BAC5D-82EF-6943-A31D-A81EC8442A1E}" destId="{2DA345F5-ADF1-5545-84E2-68E228FEFE38}" srcOrd="5" destOrd="0" presId="urn:microsoft.com/office/officeart/2005/8/layout/process1"/>
    <dgm:cxn modelId="{285E446D-DE61-AF48-9A9C-1B09445DF1AE}" type="presParOf" srcId="{2DA345F5-ADF1-5545-84E2-68E228FEFE38}" destId="{C433FA6B-7D3D-8343-9859-7AF2E0CBF814}" srcOrd="0" destOrd="0" presId="urn:microsoft.com/office/officeart/2005/8/layout/process1"/>
    <dgm:cxn modelId="{079605B5-7EE0-0649-8A13-03F9ED6E9498}" type="presParOf" srcId="{2A6BAC5D-82EF-6943-A31D-A81EC8442A1E}" destId="{CC0DB9A6-18EE-E54C-9987-90008D0C4F43}"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288F9-C41E-344D-9598-0918393043BC}">
      <dsp:nvSpPr>
        <dsp:cNvPr id="0" name=""/>
        <dsp:cNvSpPr/>
      </dsp:nvSpPr>
      <dsp:spPr>
        <a:xfrm>
          <a:off x="3850"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Company's Internal R&amp;D</a:t>
          </a:r>
        </a:p>
      </dsp:txBody>
      <dsp:txXfrm>
        <a:off x="37859" y="451836"/>
        <a:ext cx="1125769" cy="1093126"/>
      </dsp:txXfrm>
    </dsp:sp>
    <dsp:sp modelId="{4AFCD2AB-DD38-6149-BB49-87FC2FA3525A}">
      <dsp:nvSpPr>
        <dsp:cNvPr id="0" name=""/>
        <dsp:cNvSpPr/>
      </dsp:nvSpPr>
      <dsp:spPr>
        <a:xfrm>
          <a:off x="1317017" y="850369"/>
          <a:ext cx="253082" cy="29605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1317017" y="909581"/>
        <a:ext cx="177157" cy="177635"/>
      </dsp:txXfrm>
    </dsp:sp>
    <dsp:sp modelId="{111218A4-738C-9D47-BFDC-450DC8BDEF0B}">
      <dsp:nvSpPr>
        <dsp:cNvPr id="0" name=""/>
        <dsp:cNvSpPr/>
      </dsp:nvSpPr>
      <dsp:spPr>
        <a:xfrm>
          <a:off x="1675153"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FDA Application &amp; Approval</a:t>
          </a:r>
        </a:p>
      </dsp:txBody>
      <dsp:txXfrm>
        <a:off x="1709162" y="451836"/>
        <a:ext cx="1125769" cy="1093126"/>
      </dsp:txXfrm>
    </dsp:sp>
    <dsp:sp modelId="{28913458-11C0-8A49-B6FE-E15FD6F14AEF}">
      <dsp:nvSpPr>
        <dsp:cNvPr id="0" name=""/>
        <dsp:cNvSpPr/>
      </dsp:nvSpPr>
      <dsp:spPr>
        <a:xfrm>
          <a:off x="2988319" y="850369"/>
          <a:ext cx="253082" cy="29605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2988319" y="909581"/>
        <a:ext cx="177157" cy="177635"/>
      </dsp:txXfrm>
    </dsp:sp>
    <dsp:sp modelId="{0AB75905-89DB-FE4C-A1DE-12FBB2283453}">
      <dsp:nvSpPr>
        <dsp:cNvPr id="0" name=""/>
        <dsp:cNvSpPr/>
      </dsp:nvSpPr>
      <dsp:spPr>
        <a:xfrm>
          <a:off x="3346456"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Media &amp; News Outlet Reports</a:t>
          </a:r>
        </a:p>
      </dsp:txBody>
      <dsp:txXfrm>
        <a:off x="3380465" y="451836"/>
        <a:ext cx="1125769" cy="1093126"/>
      </dsp:txXfrm>
    </dsp:sp>
    <dsp:sp modelId="{C85E96C5-1DD6-7849-B654-024E122D30B3}">
      <dsp:nvSpPr>
        <dsp:cNvPr id="0" name=""/>
        <dsp:cNvSpPr/>
      </dsp:nvSpPr>
      <dsp:spPr>
        <a:xfrm>
          <a:off x="4659622" y="850369"/>
          <a:ext cx="253082" cy="29605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4659622" y="909581"/>
        <a:ext cx="177157" cy="177635"/>
      </dsp:txXfrm>
    </dsp:sp>
    <dsp:sp modelId="{F62CA157-172E-2B4B-B56A-523BBF65E47E}">
      <dsp:nvSpPr>
        <dsp:cNvPr id="0" name=""/>
        <dsp:cNvSpPr/>
      </dsp:nvSpPr>
      <dsp:spPr>
        <a:xfrm>
          <a:off x="5017758"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Market Activity</a:t>
          </a:r>
        </a:p>
      </dsp:txBody>
      <dsp:txXfrm>
        <a:off x="5051767" y="451836"/>
        <a:ext cx="1125769" cy="1093126"/>
      </dsp:txXfrm>
    </dsp:sp>
    <dsp:sp modelId="{2DA345F5-ADF1-5545-84E2-68E228FEFE38}">
      <dsp:nvSpPr>
        <dsp:cNvPr id="0" name=""/>
        <dsp:cNvSpPr/>
      </dsp:nvSpPr>
      <dsp:spPr>
        <a:xfrm>
          <a:off x="6330925" y="850369"/>
          <a:ext cx="253082" cy="29605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30925" y="909581"/>
        <a:ext cx="177157" cy="177635"/>
      </dsp:txXfrm>
    </dsp:sp>
    <dsp:sp modelId="{CC0DB9A6-18EE-E54C-9987-90008D0C4F43}">
      <dsp:nvSpPr>
        <dsp:cNvPr id="0" name=""/>
        <dsp:cNvSpPr/>
      </dsp:nvSpPr>
      <dsp:spPr>
        <a:xfrm>
          <a:off x="6689061"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Financial Reports</a:t>
          </a:r>
        </a:p>
      </dsp:txBody>
      <dsp:txXfrm>
        <a:off x="6723070" y="451836"/>
        <a:ext cx="1125769" cy="1093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288F9-C41E-344D-9598-0918393043BC}">
      <dsp:nvSpPr>
        <dsp:cNvPr id="0" name=""/>
        <dsp:cNvSpPr/>
      </dsp:nvSpPr>
      <dsp:spPr>
        <a:xfrm>
          <a:off x="2730" y="233199"/>
          <a:ext cx="1193761" cy="7162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FDA Database</a:t>
          </a:r>
        </a:p>
      </dsp:txBody>
      <dsp:txXfrm>
        <a:off x="23708" y="254177"/>
        <a:ext cx="1151805" cy="674301"/>
      </dsp:txXfrm>
    </dsp:sp>
    <dsp:sp modelId="{4AFCD2AB-DD38-6149-BB49-87FC2FA3525A}">
      <dsp:nvSpPr>
        <dsp:cNvPr id="0" name=""/>
        <dsp:cNvSpPr/>
      </dsp:nvSpPr>
      <dsp:spPr>
        <a:xfrm>
          <a:off x="1315868" y="443301"/>
          <a:ext cx="253077" cy="29605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5868" y="502511"/>
        <a:ext cx="177154" cy="177632"/>
      </dsp:txXfrm>
    </dsp:sp>
    <dsp:sp modelId="{0AB75905-89DB-FE4C-A1DE-12FBB2283453}">
      <dsp:nvSpPr>
        <dsp:cNvPr id="0" name=""/>
        <dsp:cNvSpPr/>
      </dsp:nvSpPr>
      <dsp:spPr>
        <a:xfrm>
          <a:off x="1673996" y="233199"/>
          <a:ext cx="1193761" cy="7162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Dow Jones Factiva/DNA</a:t>
          </a:r>
        </a:p>
      </dsp:txBody>
      <dsp:txXfrm>
        <a:off x="1694974" y="254177"/>
        <a:ext cx="1151805" cy="674301"/>
      </dsp:txXfrm>
    </dsp:sp>
    <dsp:sp modelId="{C85E96C5-1DD6-7849-B654-024E122D30B3}">
      <dsp:nvSpPr>
        <dsp:cNvPr id="0" name=""/>
        <dsp:cNvSpPr/>
      </dsp:nvSpPr>
      <dsp:spPr>
        <a:xfrm>
          <a:off x="2987134" y="443301"/>
          <a:ext cx="253077" cy="29605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87134" y="502511"/>
        <a:ext cx="177154" cy="177632"/>
      </dsp:txXfrm>
    </dsp:sp>
    <dsp:sp modelId="{F62CA157-172E-2B4B-B56A-523BBF65E47E}">
      <dsp:nvSpPr>
        <dsp:cNvPr id="0" name=""/>
        <dsp:cNvSpPr/>
      </dsp:nvSpPr>
      <dsp:spPr>
        <a:xfrm>
          <a:off x="3345263" y="233199"/>
          <a:ext cx="1193761" cy="7162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a:t>
          </a:r>
        </a:p>
      </dsp:txBody>
      <dsp:txXfrm>
        <a:off x="3366241" y="254177"/>
        <a:ext cx="1151805" cy="674301"/>
      </dsp:txXfrm>
    </dsp:sp>
    <dsp:sp modelId="{2DA345F5-ADF1-5545-84E2-68E228FEFE38}">
      <dsp:nvSpPr>
        <dsp:cNvPr id="0" name=""/>
        <dsp:cNvSpPr/>
      </dsp:nvSpPr>
      <dsp:spPr>
        <a:xfrm>
          <a:off x="4658401" y="443301"/>
          <a:ext cx="253077" cy="29605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658401" y="502511"/>
        <a:ext cx="177154" cy="177632"/>
      </dsp:txXfrm>
    </dsp:sp>
    <dsp:sp modelId="{CC0DB9A6-18EE-E54C-9987-90008D0C4F43}">
      <dsp:nvSpPr>
        <dsp:cNvPr id="0" name=""/>
        <dsp:cNvSpPr/>
      </dsp:nvSpPr>
      <dsp:spPr>
        <a:xfrm>
          <a:off x="5016529" y="233199"/>
          <a:ext cx="1193761" cy="7162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SEC 10-K Filings</a:t>
          </a:r>
        </a:p>
      </dsp:txBody>
      <dsp:txXfrm>
        <a:off x="5037507" y="254177"/>
        <a:ext cx="1151805" cy="6743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288F9-C41E-344D-9598-0918393043BC}">
      <dsp:nvSpPr>
        <dsp:cNvPr id="0" name=""/>
        <dsp:cNvSpPr/>
      </dsp:nvSpPr>
      <dsp:spPr>
        <a:xfrm>
          <a:off x="574" y="0"/>
          <a:ext cx="1175620" cy="66551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cs typeface="Calibri"/>
            </a:rPr>
            <a:t>Proquest</a:t>
          </a:r>
          <a:endParaRPr lang="en-US" sz="2100" kern="1200"/>
        </a:p>
      </dsp:txBody>
      <dsp:txXfrm>
        <a:off x="20066" y="19492"/>
        <a:ext cx="1136636" cy="6265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288F9-C41E-344D-9598-0918393043BC}">
      <dsp:nvSpPr>
        <dsp:cNvPr id="0" name=""/>
        <dsp:cNvSpPr/>
      </dsp:nvSpPr>
      <dsp:spPr>
        <a:xfrm>
          <a:off x="2730" y="82920"/>
          <a:ext cx="1193761" cy="7162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FDA Database</a:t>
          </a:r>
        </a:p>
      </dsp:txBody>
      <dsp:txXfrm>
        <a:off x="23708" y="103898"/>
        <a:ext cx="1151805" cy="674301"/>
      </dsp:txXfrm>
    </dsp:sp>
    <dsp:sp modelId="{4AFCD2AB-DD38-6149-BB49-87FC2FA3525A}">
      <dsp:nvSpPr>
        <dsp:cNvPr id="0" name=""/>
        <dsp:cNvSpPr/>
      </dsp:nvSpPr>
      <dsp:spPr>
        <a:xfrm>
          <a:off x="1315868" y="293023"/>
          <a:ext cx="253077" cy="296052"/>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1315868" y="352233"/>
        <a:ext cx="177154" cy="177632"/>
      </dsp:txXfrm>
    </dsp:sp>
    <dsp:sp modelId="{0AB75905-89DB-FE4C-A1DE-12FBB2283453}">
      <dsp:nvSpPr>
        <dsp:cNvPr id="0" name=""/>
        <dsp:cNvSpPr/>
      </dsp:nvSpPr>
      <dsp:spPr>
        <a:xfrm>
          <a:off x="1673996" y="82920"/>
          <a:ext cx="1193761" cy="7162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Dow Jones Factiva/DNA</a:t>
          </a:r>
        </a:p>
      </dsp:txBody>
      <dsp:txXfrm>
        <a:off x="1694974" y="103898"/>
        <a:ext cx="1151805" cy="674301"/>
      </dsp:txXfrm>
    </dsp:sp>
    <dsp:sp modelId="{C85E96C5-1DD6-7849-B654-024E122D30B3}">
      <dsp:nvSpPr>
        <dsp:cNvPr id="0" name=""/>
        <dsp:cNvSpPr/>
      </dsp:nvSpPr>
      <dsp:spPr>
        <a:xfrm>
          <a:off x="2987134" y="293023"/>
          <a:ext cx="253077" cy="296052"/>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2987134" y="352233"/>
        <a:ext cx="177154" cy="177632"/>
      </dsp:txXfrm>
    </dsp:sp>
    <dsp:sp modelId="{F62CA157-172E-2B4B-B56A-523BBF65E47E}">
      <dsp:nvSpPr>
        <dsp:cNvPr id="0" name=""/>
        <dsp:cNvSpPr/>
      </dsp:nvSpPr>
      <dsp:spPr>
        <a:xfrm>
          <a:off x="3345263" y="82920"/>
          <a:ext cx="1193761" cy="7162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Market Activity</a:t>
          </a:r>
        </a:p>
      </dsp:txBody>
      <dsp:txXfrm>
        <a:off x="3366241" y="103898"/>
        <a:ext cx="1151805" cy="674301"/>
      </dsp:txXfrm>
    </dsp:sp>
    <dsp:sp modelId="{2DA345F5-ADF1-5545-84E2-68E228FEFE38}">
      <dsp:nvSpPr>
        <dsp:cNvPr id="0" name=""/>
        <dsp:cNvSpPr/>
      </dsp:nvSpPr>
      <dsp:spPr>
        <a:xfrm>
          <a:off x="4658401" y="293023"/>
          <a:ext cx="253077" cy="296052"/>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4658401" y="352233"/>
        <a:ext cx="177154" cy="177632"/>
      </dsp:txXfrm>
    </dsp:sp>
    <dsp:sp modelId="{CC0DB9A6-18EE-E54C-9987-90008D0C4F43}">
      <dsp:nvSpPr>
        <dsp:cNvPr id="0" name=""/>
        <dsp:cNvSpPr/>
      </dsp:nvSpPr>
      <dsp:spPr>
        <a:xfrm>
          <a:off x="5016529" y="82920"/>
          <a:ext cx="1193761" cy="7162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SEC 10-K Filings</a:t>
          </a:r>
        </a:p>
      </dsp:txBody>
      <dsp:txXfrm>
        <a:off x="5037507" y="103898"/>
        <a:ext cx="1151805" cy="6743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5/29/19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5/29/19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7</a:t>
            </a:fld>
            <a:endParaRPr lang="en-US"/>
          </a:p>
        </p:txBody>
      </p:sp>
    </p:spTree>
    <p:extLst>
      <p:ext uri="{BB962C8B-B14F-4D97-AF65-F5344CB8AC3E}">
        <p14:creationId xmlns:p14="http://schemas.microsoft.com/office/powerpoint/2010/main" val="2996235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0" y="1154113"/>
            <a:ext cx="4156075" cy="31178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E75BB4DF-6A98-4887-994B-147B4CA115E4}" type="slidenum">
              <a:rPr lang="en-US" smtClean="0"/>
              <a:t>45</a:t>
            </a:fld>
            <a:endParaRPr lang="en-US"/>
          </a:p>
        </p:txBody>
      </p:sp>
    </p:spTree>
    <p:extLst>
      <p:ext uri="{BB962C8B-B14F-4D97-AF65-F5344CB8AC3E}">
        <p14:creationId xmlns:p14="http://schemas.microsoft.com/office/powerpoint/2010/main" val="963013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0" y="1154113"/>
            <a:ext cx="4156075" cy="31178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E75BB4DF-6A98-4887-994B-147B4CA115E4}" type="slidenum">
              <a:rPr lang="en-US" smtClean="0"/>
              <a:t>46</a:t>
            </a:fld>
            <a:endParaRPr lang="en-US"/>
          </a:p>
        </p:txBody>
      </p:sp>
    </p:spTree>
    <p:extLst>
      <p:ext uri="{BB962C8B-B14F-4D97-AF65-F5344CB8AC3E}">
        <p14:creationId xmlns:p14="http://schemas.microsoft.com/office/powerpoint/2010/main" val="679541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0" y="1154113"/>
            <a:ext cx="4156075" cy="31178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E75BB4DF-6A98-4887-994B-147B4CA115E4}" type="slidenum">
              <a:rPr lang="en-US" smtClean="0"/>
              <a:t>47</a:t>
            </a:fld>
            <a:endParaRPr lang="en-US"/>
          </a:p>
        </p:txBody>
      </p:sp>
    </p:spTree>
    <p:extLst>
      <p:ext uri="{BB962C8B-B14F-4D97-AF65-F5344CB8AC3E}">
        <p14:creationId xmlns:p14="http://schemas.microsoft.com/office/powerpoint/2010/main" val="2190279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0" y="1154113"/>
            <a:ext cx="4156075" cy="31178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E75BB4DF-6A98-4887-994B-147B4CA115E4}" type="slidenum">
              <a:rPr lang="en-US" smtClean="0"/>
              <a:t>50</a:t>
            </a:fld>
            <a:endParaRPr lang="en-US"/>
          </a:p>
        </p:txBody>
      </p:sp>
    </p:spTree>
    <p:extLst>
      <p:ext uri="{BB962C8B-B14F-4D97-AF65-F5344CB8AC3E}">
        <p14:creationId xmlns:p14="http://schemas.microsoft.com/office/powerpoint/2010/main" val="261925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8</a:t>
            </a:fld>
            <a:endParaRPr lang="en-US"/>
          </a:p>
        </p:txBody>
      </p:sp>
    </p:spTree>
    <p:extLst>
      <p:ext uri="{BB962C8B-B14F-4D97-AF65-F5344CB8AC3E}">
        <p14:creationId xmlns:p14="http://schemas.microsoft.com/office/powerpoint/2010/main" val="3313946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9</a:t>
            </a:fld>
            <a:endParaRPr lang="en-US"/>
          </a:p>
        </p:txBody>
      </p:sp>
    </p:spTree>
    <p:extLst>
      <p:ext uri="{BB962C8B-B14F-4D97-AF65-F5344CB8AC3E}">
        <p14:creationId xmlns:p14="http://schemas.microsoft.com/office/powerpoint/2010/main" val="201568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10</a:t>
            </a:fld>
            <a:endParaRPr lang="en-US"/>
          </a:p>
        </p:txBody>
      </p:sp>
    </p:spTree>
    <p:extLst>
      <p:ext uri="{BB962C8B-B14F-4D97-AF65-F5344CB8AC3E}">
        <p14:creationId xmlns:p14="http://schemas.microsoft.com/office/powerpoint/2010/main" val="182182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11</a:t>
            </a:fld>
            <a:endParaRPr lang="en-US"/>
          </a:p>
        </p:txBody>
      </p:sp>
    </p:spTree>
    <p:extLst>
      <p:ext uri="{BB962C8B-B14F-4D97-AF65-F5344CB8AC3E}">
        <p14:creationId xmlns:p14="http://schemas.microsoft.com/office/powerpoint/2010/main" val="78426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12</a:t>
            </a:fld>
            <a:endParaRPr lang="en-US"/>
          </a:p>
        </p:txBody>
      </p:sp>
    </p:spTree>
    <p:extLst>
      <p:ext uri="{BB962C8B-B14F-4D97-AF65-F5344CB8AC3E}">
        <p14:creationId xmlns:p14="http://schemas.microsoft.com/office/powerpoint/2010/main" val="42713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NCSES (spell out) is the statistical agency for NSF. It is one of the top 13 statistical agencies among over 100 statistical agencies across the government.  They work with OECD to make consistent comparisons of R&amp;D measures across countries. </a:t>
            </a:r>
            <a:endParaRPr lang="en-US"/>
          </a:p>
          <a:p>
            <a:endParaRPr lang="en-US"/>
          </a:p>
          <a:p>
            <a:r>
              <a:rPr lang="en-US"/>
              <a:t>In the United States, the federal government is a major source of R&amp;D funding for universities, nonprofit organizations, federal institutions, and federally funded research and development centers (FFRDCs). The federal government funds a substantial amount of all basic (accounting for 44% of funding in 2015) and applied research (accounting for about 36% of funding in 2015). During the post-recession period from 2010 through 2015, however, the share of U.S. R&amp;D funded by the federal government declined, from just over 30% to around one-fourth, primarily reflecting the waning after 2010 of the incremental funding from the American Recovery and Reinvestment Act (ARRA) and the uncertain federal budget environment since 2011, including broad federal spending caps. Business R&amp;D has led the overall growth in U.S. R&amp;D during this period. The decline in federal funding is an important trend that we will continue to follow, given the federal government’s critical role in the overall R&amp;D infrastructure in the United States.</a:t>
            </a:r>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18</a:t>
            </a:fld>
            <a:endParaRPr lang="en-US"/>
          </a:p>
        </p:txBody>
      </p:sp>
    </p:spTree>
    <p:extLst>
      <p:ext uri="{BB962C8B-B14F-4D97-AF65-F5344CB8AC3E}">
        <p14:creationId xmlns:p14="http://schemas.microsoft.com/office/powerpoint/2010/main" val="3940544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currently used dozens of sources of data – most from the DOD and the Army and a civilian data set, the ACS. </a:t>
            </a:r>
          </a:p>
          <a:p>
            <a:endParaRPr lang="en-US">
              <a:cs typeface="Calibri"/>
            </a:endParaRPr>
          </a:p>
          <a:p>
            <a:r>
              <a:rPr lang="en-US">
                <a:cs typeface="Calibri"/>
              </a:rPr>
              <a:t>The team will first undertake a data discovery exercise to discover new civilian sources of data and assess their feasibility for use.</a:t>
            </a:r>
          </a:p>
          <a:p>
            <a:endParaRPr lang="en-US">
              <a:cs typeface="Calibri"/>
            </a:endParaRPr>
          </a:p>
          <a:p>
            <a:r>
              <a:rPr lang="en-US">
                <a:cs typeface="Calibri"/>
              </a:rPr>
              <a:t>However, there are two data sources that we are very interested in and would like to explore further. </a:t>
            </a:r>
          </a:p>
        </p:txBody>
      </p:sp>
      <p:sp>
        <p:nvSpPr>
          <p:cNvPr id="4" name="Slide Number Placeholder 3"/>
          <p:cNvSpPr>
            <a:spLocks noGrp="1"/>
          </p:cNvSpPr>
          <p:nvPr>
            <p:ph type="sldNum" sz="quarter" idx="5"/>
          </p:nvPr>
        </p:nvSpPr>
        <p:spPr/>
        <p:txBody>
          <a:bodyPr/>
          <a:lstStyle/>
          <a:p>
            <a:fld id="{5B8E8C4F-731C-F24D-9A9E-B4D5C84CE44D}" type="slidenum">
              <a:rPr lang="en-US" smtClean="0"/>
              <a:t>26</a:t>
            </a:fld>
            <a:endParaRPr lang="en-US"/>
          </a:p>
        </p:txBody>
      </p:sp>
    </p:spTree>
    <p:extLst>
      <p:ext uri="{BB962C8B-B14F-4D97-AF65-F5344CB8AC3E}">
        <p14:creationId xmlns:p14="http://schemas.microsoft.com/office/powerpoint/2010/main" val="623348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BRFSS, also known as the Virginia Adult Health Survey (VAHS),  is a telephone survey conducted by the health departments of all states, the District of Columbia, Puerto Rico, the U.S. Virgin Islands and Guam with assistance from CDC. The BRFSS is the largest continuously conducted telephone health surveillance system in the world.</a:t>
            </a:r>
          </a:p>
          <a:p>
            <a:r>
              <a:rPr lang="en-US" b="1"/>
              <a:t>States use BRFSS data to:</a:t>
            </a:r>
            <a:endParaRPr lang="en-US"/>
          </a:p>
          <a:p>
            <a:pPr marL="285750" indent="-285750">
              <a:buFont typeface="Arial,Sans-Serif"/>
              <a:buChar char="•"/>
            </a:pPr>
            <a:r>
              <a:rPr lang="en-US"/>
              <a:t>Identify emerging health problems</a:t>
            </a:r>
          </a:p>
          <a:p>
            <a:pPr marL="285750" indent="-285750">
              <a:buFont typeface="Arial,Sans-Serif"/>
              <a:buChar char="•"/>
            </a:pPr>
            <a:r>
              <a:rPr lang="en-US"/>
              <a:t>Establish health objectives and track their progress</a:t>
            </a:r>
          </a:p>
          <a:p>
            <a:pPr marL="285750" indent="-285750">
              <a:buFont typeface="Arial,Sans-Serif"/>
              <a:buChar char="•"/>
            </a:pPr>
            <a:r>
              <a:rPr lang="en-US"/>
              <a:t>Develop and evaluate public health policies and programs to address identified problems</a:t>
            </a:r>
          </a:p>
          <a:p>
            <a:r>
              <a:rPr lang="en-US"/>
              <a:t>The BRFSS is the primary source of information for states and the nation on the health-related behaviors of adults. States collect data through monthly interviews with adults aged 18 years or older. BRFSS interviewers ask questions related to behaviors that are associated with preventable chronic diseases, injuries and infectious diseases.</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27</a:t>
            </a:fld>
            <a:endParaRPr lang="en-US"/>
          </a:p>
        </p:txBody>
      </p:sp>
    </p:spTree>
    <p:extLst>
      <p:ext uri="{BB962C8B-B14F-4D97-AF65-F5344CB8AC3E}">
        <p14:creationId xmlns:p14="http://schemas.microsoft.com/office/powerpoint/2010/main" val="342425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6"/>
            <a:ext cx="9144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8467" y="2415639"/>
            <a:ext cx="9144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9071" y="3644102"/>
            <a:ext cx="9144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3"/>
            <a:ext cx="9144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F09A-0EB1-2F42-9BA2-E54A31464E3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AFA5E50-8AC6-5E4F-A1B9-F416496B8C8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8FFB5-DE7D-A145-BE64-0B5946650CD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17A2DAA-742C-AF4A-AB4F-E6170530624C}"/>
              </a:ext>
            </a:extLst>
          </p:cNvPr>
          <p:cNvSpPr>
            <a:spLocks noGrp="1"/>
          </p:cNvSpPr>
          <p:nvPr>
            <p:ph type="dt" sz="half" idx="10"/>
          </p:nvPr>
        </p:nvSpPr>
        <p:spPr/>
        <p:txBody>
          <a:bodyPr/>
          <a:lstStyle/>
          <a:p>
            <a:fld id="{73E3D589-E13C-A744-A62B-8EB636F649CA}" type="datetimeFigureOut">
              <a:rPr lang="en-US" smtClean="0"/>
              <a:t>5/29/19</a:t>
            </a:fld>
            <a:endParaRPr lang="en-US"/>
          </a:p>
        </p:txBody>
      </p:sp>
      <p:sp>
        <p:nvSpPr>
          <p:cNvPr id="6" name="Footer Placeholder 5">
            <a:extLst>
              <a:ext uri="{FF2B5EF4-FFF2-40B4-BE49-F238E27FC236}">
                <a16:creationId xmlns:a16="http://schemas.microsoft.com/office/drawing/2014/main" id="{AB6328FB-7FD4-BE4A-9581-7AB4F5DA8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EA869-553C-F34E-89E8-39FCE98BF466}"/>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421026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201-093D-A843-95D0-1BCBB4EFAF4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5A9F8B-958D-8746-8B32-5B34DE152AF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342F136-76F8-9F4B-AD1E-3CA6C28C3912}"/>
              </a:ext>
            </a:extLst>
          </p:cNvPr>
          <p:cNvSpPr>
            <a:spLocks noGrp="1"/>
          </p:cNvSpPr>
          <p:nvPr>
            <p:ph type="dt" sz="half" idx="10"/>
          </p:nvPr>
        </p:nvSpPr>
        <p:spPr/>
        <p:txBody>
          <a:bodyPr/>
          <a:lstStyle/>
          <a:p>
            <a:fld id="{73E3D589-E13C-A744-A62B-8EB636F649CA}" type="datetimeFigureOut">
              <a:rPr lang="en-US" smtClean="0"/>
              <a:t>5/29/19</a:t>
            </a:fld>
            <a:endParaRPr lang="en-US"/>
          </a:p>
        </p:txBody>
      </p:sp>
      <p:sp>
        <p:nvSpPr>
          <p:cNvPr id="5" name="Footer Placeholder 4">
            <a:extLst>
              <a:ext uri="{FF2B5EF4-FFF2-40B4-BE49-F238E27FC236}">
                <a16:creationId xmlns:a16="http://schemas.microsoft.com/office/drawing/2014/main" id="{9B4F27F3-08F4-DD44-8FBC-B432EA82F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57E8A-22AA-6E49-8322-94A7D781CC3C}"/>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1703697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484188" y="1817688"/>
            <a:ext cx="4064721"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4713289" y="1817688"/>
            <a:ext cx="3948112"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3004820" y="1689100"/>
            <a:ext cx="3180080"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4205923" y="1473518"/>
            <a:ext cx="4823778"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484188" y="2185433"/>
            <a:ext cx="4064721"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4713289" y="2185433"/>
            <a:ext cx="3948112"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30200" y="2133600"/>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79693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3004820" y="2006600"/>
            <a:ext cx="3180080"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447800" y="22987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195760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628702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899779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6"/>
            <a:ext cx="9144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8467" y="2415639"/>
            <a:ext cx="9144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9071" y="3644102"/>
            <a:ext cx="9144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3"/>
            <a:ext cx="9144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91023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889000" y="660400"/>
            <a:ext cx="745490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889000" y="5786967"/>
            <a:ext cx="4851400"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889000" y="6189127"/>
            <a:ext cx="7454900"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484188" y="1817688"/>
            <a:ext cx="4064721"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4713289" y="1817688"/>
            <a:ext cx="3948112"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004820" y="1689100"/>
            <a:ext cx="3180080"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29EBCE-22B7-494E-B774-A0AAD151798F}" type="datetimeFigureOut">
              <a:rPr lang="en-US" smtClean="0"/>
              <a:t>5/29/19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274531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9F54-2D85-724D-AD11-347845B43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023FC5-27F7-6746-8AAA-C5AAB39AC0A0}"/>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C6D98-D36D-FD48-AE79-FA1BE03ADBF6}"/>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5ABDDD-3F7E-E542-8D10-B52C12A492FB}"/>
              </a:ext>
            </a:extLst>
          </p:cNvPr>
          <p:cNvSpPr>
            <a:spLocks noGrp="1"/>
          </p:cNvSpPr>
          <p:nvPr>
            <p:ph type="dt" sz="half" idx="10"/>
          </p:nvPr>
        </p:nvSpPr>
        <p:spPr/>
        <p:txBody>
          <a:bodyPr/>
          <a:lstStyle/>
          <a:p>
            <a:fld id="{73E3D589-E13C-A744-A62B-8EB636F649CA}" type="datetimeFigureOut">
              <a:rPr lang="en-US" smtClean="0"/>
              <a:t>5/29/19</a:t>
            </a:fld>
            <a:endParaRPr lang="en-US"/>
          </a:p>
        </p:txBody>
      </p:sp>
      <p:sp>
        <p:nvSpPr>
          <p:cNvPr id="6" name="Footer Placeholder 5">
            <a:extLst>
              <a:ext uri="{FF2B5EF4-FFF2-40B4-BE49-F238E27FC236}">
                <a16:creationId xmlns:a16="http://schemas.microsoft.com/office/drawing/2014/main" id="{51917635-CA7B-184F-82F7-40259A77A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D912B-D4F8-2342-AD01-CC749AD2256B}"/>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20002067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6.emf"/><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1.jpg"/><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5.xml"/><Relationship Id="rId7" Type="http://schemas.openxmlformats.org/officeDocument/2006/relationships/image" Target="../media/image1.jp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5.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18.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6.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jpg"/><Relationship Id="rId5" Type="http://schemas.openxmlformats.org/officeDocument/2006/relationships/slideLayout" Target="../slideLayouts/slideLayout23.xml"/><Relationship Id="rId10" Type="http://schemas.openxmlformats.org/officeDocument/2006/relationships/theme" Target="../theme/theme7.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28.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0160"/>
            <a:ext cx="91440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12158"/>
              </a:solidFill>
            </a:endParaRPr>
          </a:p>
        </p:txBody>
      </p:sp>
      <p:pic>
        <p:nvPicPr>
          <p:cNvPr id="13" name="Picture 12" descr="dotted_line_white.png"/>
          <p:cNvPicPr>
            <a:picLocks noChangeAspect="1"/>
          </p:cNvPicPr>
          <p:nvPr userDrawn="1"/>
        </p:nvPicPr>
        <p:blipFill rotWithShape="1">
          <a:blip r:embed="rId4">
            <a:extLst>
              <a:ext uri="{28A0092B-C50C-407E-A947-70E740481C1C}">
                <a14:useLocalDpi xmlns:a14="http://schemas.microsoft.com/office/drawing/2010/main" val="0"/>
              </a:ext>
            </a:extLst>
          </a:blip>
          <a:srcRect r="60437"/>
          <a:stretch/>
        </p:blipFill>
        <p:spPr>
          <a:xfrm>
            <a:off x="868947" y="3207552"/>
            <a:ext cx="7486316"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userDrawn="1"/>
        </p:nvPicPr>
        <p:blipFill>
          <a:blip r:embed="rId5"/>
          <a:stretch>
            <a:fillRect/>
          </a:stretch>
        </p:blipFill>
        <p:spPr>
          <a:xfrm>
            <a:off x="1194041" y="5546194"/>
            <a:ext cx="6836127" cy="1176711"/>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7702" y="329675"/>
            <a:ext cx="2783767"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29" y="5194968"/>
            <a:ext cx="9144000" cy="1676400"/>
          </a:xfrm>
          <a:prstGeom prst="rect">
            <a:avLst/>
          </a:prstGeom>
        </p:spPr>
      </p:pic>
      <p:pic>
        <p:nvPicPr>
          <p:cNvPr id="8" name="Picture 7" descr="UVA_Primary_white.eps"/>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
        <p:nvSpPr>
          <p:cNvPr id="6"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81" r:id="rId6"/>
    <p:sldLayoutId id="2147483686" r:id="rId7"/>
    <p:sldLayoutId id="2147483687" r:id="rId8"/>
    <p:sldLayoutId id="2147483688"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pic>
        <p:nvPicPr>
          <p:cNvPr id="8" name="Picture 7" descr="brushedge_solid_blu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9" y="5194968"/>
            <a:ext cx="9144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
        <p:nvSpPr>
          <p:cNvPr id="9"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sp>
        <p:nvSpPr>
          <p:cNvPr id="8"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6"/>
          <p:cNvSpPr/>
          <p:nvPr userDrawn="1"/>
        </p:nvSpPr>
        <p:spPr>
          <a:xfrm>
            <a:off x="1" y="0"/>
            <a:ext cx="914530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9" name="Picture 8" descr="UVA_Primary_white.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39706" y="277922"/>
            <a:ext cx="1408412" cy="347190"/>
          </a:xfrm>
          <a:prstGeom prst="rect">
            <a:avLst/>
          </a:prstGeom>
        </p:spPr>
      </p:pic>
      <p:sp>
        <p:nvSpPr>
          <p:cNvPr id="10"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 id="2147483682" r:id="rId6"/>
    <p:sldLayoutId id="2147483683" r:id="rId7"/>
    <p:sldLayoutId id="2147483684" r:id="rId8"/>
    <p:sldLayoutId id="2147483685"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4711" y="457200"/>
            <a:ext cx="9158711" cy="6974051"/>
          </a:xfrm>
          <a:prstGeom prst="rect">
            <a:avLst/>
          </a:prstGeom>
        </p:spPr>
      </p:pic>
      <p:sp>
        <p:nvSpPr>
          <p:cNvPr id="9"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6"/>
          <p:cNvSpPr/>
          <p:nvPr userDrawn="1"/>
        </p:nvSpPr>
        <p:spPr>
          <a:xfrm>
            <a:off x="-2630" y="0"/>
            <a:ext cx="914530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9775" y="277922"/>
            <a:ext cx="1408412"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s://opensource.org/" TargetMode="External"/><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image" Target="../media/image21.tiff"/><Relationship Id="rId1" Type="http://schemas.openxmlformats.org/officeDocument/2006/relationships/slideLayout" Target="../slideLayouts/slideLayout2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0.xml"/><Relationship Id="rId5" Type="http://schemas.openxmlformats.org/officeDocument/2006/relationships/image" Target="../media/image34.tiff"/><Relationship Id="rId4" Type="http://schemas.openxmlformats.org/officeDocument/2006/relationships/image" Target="../media/image3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4.xml"/><Relationship Id="rId5" Type="http://schemas.openxmlformats.org/officeDocument/2006/relationships/image" Target="../media/image38.tiff"/><Relationship Id="rId4" Type="http://schemas.openxmlformats.org/officeDocument/2006/relationships/image" Target="../media/image3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0.xml"/><Relationship Id="rId6" Type="http://schemas.openxmlformats.org/officeDocument/2006/relationships/image" Target="../media/image34.tiff"/><Relationship Id="rId5" Type="http://schemas.openxmlformats.org/officeDocument/2006/relationships/image" Target="../media/image31.tiff"/><Relationship Id="rId4" Type="http://schemas.openxmlformats.org/officeDocument/2006/relationships/image" Target="../media/image44.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4.xml"/><Relationship Id="rId5" Type="http://schemas.openxmlformats.org/officeDocument/2006/relationships/image" Target="../media/image37.tiff"/><Relationship Id="rId4" Type="http://schemas.openxmlformats.org/officeDocument/2006/relationships/image" Target="../media/image45.tiff"/></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a:t>DSPG 2019</a:t>
            </a:r>
          </a:p>
        </p:txBody>
      </p:sp>
      <p:sp>
        <p:nvSpPr>
          <p:cNvPr id="3" name="Text Placeholder 2"/>
          <p:cNvSpPr>
            <a:spLocks noGrp="1"/>
          </p:cNvSpPr>
          <p:nvPr>
            <p:ph type="body" sz="quarter" idx="11"/>
          </p:nvPr>
        </p:nvSpPr>
        <p:spPr/>
        <p:txBody>
          <a:bodyPr vert="horz" anchor="t"/>
          <a:lstStyle/>
          <a:p>
            <a:r>
              <a:rPr lang="en-US"/>
              <a:t>Projects</a:t>
            </a:r>
          </a:p>
        </p:txBody>
      </p:sp>
    </p:spTree>
    <p:extLst>
      <p:ext uri="{BB962C8B-B14F-4D97-AF65-F5344CB8AC3E}">
        <p14:creationId xmlns:p14="http://schemas.microsoft.com/office/powerpoint/2010/main" val="1301978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solidFill>
            <a:srgbClr val="FFC000"/>
          </a:solidFill>
        </p:spPr>
        <p:txBody>
          <a:bodyPr/>
          <a:lstStyle/>
          <a:p>
            <a:pPr algn="ctr"/>
            <a:r>
              <a:rPr lang="en-US"/>
              <a:t>Dow Jones Factiva</a:t>
            </a:r>
          </a:p>
        </p:txBody>
      </p:sp>
      <p:pic>
        <p:nvPicPr>
          <p:cNvPr id="5" name="Content Placeholder 4">
            <a:extLst>
              <a:ext uri="{FF2B5EF4-FFF2-40B4-BE49-F238E27FC236}">
                <a16:creationId xmlns:a16="http://schemas.microsoft.com/office/drawing/2014/main" id="{456C05E3-A987-C343-9E56-B2B1A72ECA18}"/>
              </a:ext>
            </a:extLst>
          </p:cNvPr>
          <p:cNvPicPr>
            <a:picLocks noGrp="1" noChangeAspect="1"/>
          </p:cNvPicPr>
          <p:nvPr>
            <p:ph idx="1"/>
          </p:nvPr>
        </p:nvPicPr>
        <p:blipFill>
          <a:blip r:embed="rId3"/>
          <a:stretch>
            <a:fillRect/>
          </a:stretch>
        </p:blipFill>
        <p:spPr>
          <a:xfrm>
            <a:off x="3998426" y="1539053"/>
            <a:ext cx="4595132" cy="3655219"/>
          </a:xfrm>
        </p:spPr>
      </p:pic>
      <p:sp>
        <p:nvSpPr>
          <p:cNvPr id="6" name="Text Placeholder 5">
            <a:extLst>
              <a:ext uri="{FF2B5EF4-FFF2-40B4-BE49-F238E27FC236}">
                <a16:creationId xmlns:a16="http://schemas.microsoft.com/office/drawing/2014/main" id="{8FE1A1F6-4746-9C44-BC5F-6226F8F80DD7}"/>
              </a:ext>
            </a:extLst>
          </p:cNvPr>
          <p:cNvSpPr>
            <a:spLocks noGrp="1"/>
          </p:cNvSpPr>
          <p:nvPr>
            <p:ph type="body" sz="half" idx="2"/>
          </p:nvPr>
        </p:nvSpPr>
        <p:spPr>
          <a:xfrm>
            <a:off x="780646" y="2546278"/>
            <a:ext cx="2633947" cy="2551886"/>
          </a:xfrm>
        </p:spPr>
        <p:txBody>
          <a:bodyPr/>
          <a:lstStyle/>
          <a:p>
            <a:pPr fontAlgn="base"/>
            <a:r>
              <a:rPr lang="en-US"/>
              <a:t>Power your decision making with Factiva’s global news database of nearly 33,000 premium sources, including licensed publications, influential websites, blogs, images and videos. 74% of Factiva’s premium news sources are not available on the free web and thousands more are available via Factiva on or before the date of publication by the source. Whether you’re looking for a global point of view or need to dive deep into a particular region with local coverage, get the essential information you need from Factiva’s trusted, quality sources.</a:t>
            </a:r>
          </a:p>
        </p:txBody>
      </p:sp>
      <p:sp>
        <p:nvSpPr>
          <p:cNvPr id="7" name="Rectangle 6">
            <a:extLst>
              <a:ext uri="{FF2B5EF4-FFF2-40B4-BE49-F238E27FC236}">
                <a16:creationId xmlns:a16="http://schemas.microsoft.com/office/drawing/2014/main" id="{C6D4B266-2E8B-654C-AC5C-BF3448BD9F45}"/>
              </a:ext>
            </a:extLst>
          </p:cNvPr>
          <p:cNvSpPr/>
          <p:nvPr/>
        </p:nvSpPr>
        <p:spPr>
          <a:xfrm>
            <a:off x="600429" y="2400300"/>
            <a:ext cx="315231" cy="600164"/>
          </a:xfrm>
          <a:prstGeom prst="rect">
            <a:avLst/>
          </a:prstGeom>
        </p:spPr>
        <p:txBody>
          <a:bodyPr wrap="square">
            <a:spAutoFit/>
          </a:bodyPr>
          <a:lstStyle/>
          <a:p>
            <a:r>
              <a:rPr lang="en-US" sz="3300"/>
              <a:t>“</a:t>
            </a:r>
          </a:p>
        </p:txBody>
      </p:sp>
      <p:sp>
        <p:nvSpPr>
          <p:cNvPr id="8" name="Rectangle 7">
            <a:extLst>
              <a:ext uri="{FF2B5EF4-FFF2-40B4-BE49-F238E27FC236}">
                <a16:creationId xmlns:a16="http://schemas.microsoft.com/office/drawing/2014/main" id="{AB87F534-4106-EF46-AD48-F0B8232E9854}"/>
              </a:ext>
            </a:extLst>
          </p:cNvPr>
          <p:cNvSpPr/>
          <p:nvPr/>
        </p:nvSpPr>
        <p:spPr>
          <a:xfrm>
            <a:off x="3129612" y="4809623"/>
            <a:ext cx="351000" cy="600164"/>
          </a:xfrm>
          <a:prstGeom prst="rect">
            <a:avLst/>
          </a:prstGeom>
        </p:spPr>
        <p:txBody>
          <a:bodyPr wrap="square">
            <a:spAutoFit/>
          </a:bodyPr>
          <a:lstStyle/>
          <a:p>
            <a:r>
              <a:rPr lang="en-US" sz="3300"/>
              <a:t>” </a:t>
            </a:r>
          </a:p>
        </p:txBody>
      </p:sp>
      <p:sp>
        <p:nvSpPr>
          <p:cNvPr id="10" name="Rectangle 9">
            <a:extLst>
              <a:ext uri="{FF2B5EF4-FFF2-40B4-BE49-F238E27FC236}">
                <a16:creationId xmlns:a16="http://schemas.microsoft.com/office/drawing/2014/main" id="{CA839F40-456C-9746-ADDE-6D03B79F3BB9}"/>
              </a:ext>
            </a:extLst>
          </p:cNvPr>
          <p:cNvSpPr/>
          <p:nvPr/>
        </p:nvSpPr>
        <p:spPr>
          <a:xfrm>
            <a:off x="7007358" y="5732775"/>
            <a:ext cx="2136643" cy="346249"/>
          </a:xfrm>
          <a:prstGeom prst="rect">
            <a:avLst/>
          </a:prstGeom>
        </p:spPr>
        <p:txBody>
          <a:bodyPr wrap="square">
            <a:spAutoFit/>
          </a:bodyPr>
          <a:lstStyle/>
          <a:p>
            <a:r>
              <a:rPr lang="en-US" sz="825"/>
              <a:t>https://</a:t>
            </a:r>
            <a:r>
              <a:rPr lang="en-US" sz="825" err="1"/>
              <a:t>www.dowjones.com</a:t>
            </a:r>
            <a:r>
              <a:rPr lang="en-US" sz="825"/>
              <a:t>/products/</a:t>
            </a:r>
            <a:r>
              <a:rPr lang="en-US" sz="825" err="1"/>
              <a:t>factiva</a:t>
            </a:r>
            <a:r>
              <a:rPr lang="en-US" sz="825"/>
              <a:t>/</a:t>
            </a:r>
          </a:p>
        </p:txBody>
      </p:sp>
      <p:pic>
        <p:nvPicPr>
          <p:cNvPr id="2" name="Picture 2" descr="A screenshot of a cell phone&#10;&#10;Description generated with very high confidence">
            <a:extLst>
              <a:ext uri="{FF2B5EF4-FFF2-40B4-BE49-F238E27FC236}">
                <a16:creationId xmlns:a16="http://schemas.microsoft.com/office/drawing/2014/main" id="{5D320439-BA0E-4CA9-A5C1-6DA19D4B4AFE}"/>
              </a:ext>
            </a:extLst>
          </p:cNvPr>
          <p:cNvPicPr>
            <a:picLocks noChangeAspect="1"/>
          </p:cNvPicPr>
          <p:nvPr/>
        </p:nvPicPr>
        <p:blipFill>
          <a:blip r:embed="rId4"/>
          <a:stretch>
            <a:fillRect/>
          </a:stretch>
        </p:blipFill>
        <p:spPr>
          <a:xfrm>
            <a:off x="3670529" y="1257239"/>
            <a:ext cx="5164361" cy="4120209"/>
          </a:xfrm>
          <a:prstGeom prst="rect">
            <a:avLst/>
          </a:prstGeom>
        </p:spPr>
      </p:pic>
    </p:spTree>
    <p:extLst>
      <p:ext uri="{BB962C8B-B14F-4D97-AF65-F5344CB8AC3E}">
        <p14:creationId xmlns:p14="http://schemas.microsoft.com/office/powerpoint/2010/main" val="1613777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12">
            <a:extLst>
              <a:ext uri="{FF2B5EF4-FFF2-40B4-BE49-F238E27FC236}">
                <a16:creationId xmlns:a16="http://schemas.microsoft.com/office/drawing/2014/main" id="{3730EF98-ACEA-2842-9F82-C3983DEE109F}"/>
              </a:ext>
            </a:extLst>
          </p:cNvPr>
          <p:cNvSpPr/>
          <p:nvPr/>
        </p:nvSpPr>
        <p:spPr>
          <a:xfrm>
            <a:off x="3465094" y="2147384"/>
            <a:ext cx="2553703" cy="1506858"/>
          </a:xfrm>
          <a:prstGeom prst="cloud">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52889" y="528895"/>
            <a:ext cx="9126370" cy="975516"/>
          </a:xfrm>
          <a:solidFill>
            <a:srgbClr val="FFC000"/>
          </a:solidFill>
        </p:spPr>
        <p:txBody>
          <a:bodyPr/>
          <a:lstStyle/>
          <a:p>
            <a:pPr algn="ctr"/>
            <a:r>
              <a:rPr lang="en-US" dirty="0"/>
              <a:t>Project Activities</a:t>
            </a:r>
          </a:p>
        </p:txBody>
      </p:sp>
      <p:graphicFrame>
        <p:nvGraphicFramePr>
          <p:cNvPr id="11" name="Content Placeholder 8">
            <a:extLst>
              <a:ext uri="{FF2B5EF4-FFF2-40B4-BE49-F238E27FC236}">
                <a16:creationId xmlns:a16="http://schemas.microsoft.com/office/drawing/2014/main" id="{6017A5E3-1797-DB4C-9363-4F550AFEFEEA}"/>
              </a:ext>
            </a:extLst>
          </p:cNvPr>
          <p:cNvGraphicFramePr>
            <a:graphicFrameLocks/>
          </p:cNvGraphicFramePr>
          <p:nvPr/>
        </p:nvGraphicFramePr>
        <p:xfrm>
          <a:off x="1465489" y="4509828"/>
          <a:ext cx="6213022" cy="882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ight Brace 6">
            <a:extLst>
              <a:ext uri="{FF2B5EF4-FFF2-40B4-BE49-F238E27FC236}">
                <a16:creationId xmlns:a16="http://schemas.microsoft.com/office/drawing/2014/main" id="{D6B67B67-2891-8249-8615-77A848AB5255}"/>
              </a:ext>
            </a:extLst>
          </p:cNvPr>
          <p:cNvSpPr/>
          <p:nvPr/>
        </p:nvSpPr>
        <p:spPr>
          <a:xfrm rot="16200000">
            <a:off x="4031433" y="343753"/>
            <a:ext cx="1015607" cy="6147493"/>
          </a:xfrm>
          <a:prstGeom prst="rightBrace">
            <a:avLst>
              <a:gd name="adj1" fmla="val 198541"/>
              <a:gd name="adj2" fmla="val 51908"/>
            </a:avLst>
          </a:prstGeom>
          <a:solidFill>
            <a:schemeClr val="bg1"/>
          </a:solidFill>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3A03873D-895A-AD40-AA84-94F48BB93EAA}"/>
              </a:ext>
            </a:extLst>
          </p:cNvPr>
          <p:cNvSpPr txBox="1"/>
          <p:nvPr/>
        </p:nvSpPr>
        <p:spPr>
          <a:xfrm>
            <a:off x="3794761" y="2544798"/>
            <a:ext cx="1921440" cy="507831"/>
          </a:xfrm>
          <a:prstGeom prst="rect">
            <a:avLst/>
          </a:prstGeom>
          <a:noFill/>
        </p:spPr>
        <p:txBody>
          <a:bodyPr wrap="square" rtlCol="0">
            <a:spAutoFit/>
          </a:bodyPr>
          <a:lstStyle/>
          <a:p>
            <a:r>
              <a:rPr lang="en-US" sz="1350" b="1"/>
              <a:t>Machine Learning Model</a:t>
            </a:r>
          </a:p>
        </p:txBody>
      </p:sp>
      <p:sp>
        <p:nvSpPr>
          <p:cNvPr id="10" name="Line Callout 2 (Accent Bar) 9">
            <a:extLst>
              <a:ext uri="{FF2B5EF4-FFF2-40B4-BE49-F238E27FC236}">
                <a16:creationId xmlns:a16="http://schemas.microsoft.com/office/drawing/2014/main" id="{636674E5-7F44-2C43-B39C-451490B3F5A6}"/>
              </a:ext>
            </a:extLst>
          </p:cNvPr>
          <p:cNvSpPr/>
          <p:nvPr/>
        </p:nvSpPr>
        <p:spPr>
          <a:xfrm rot="16200000">
            <a:off x="5379630" y="3323035"/>
            <a:ext cx="323846" cy="1344529"/>
          </a:xfrm>
          <a:prstGeom prst="accentCallout2">
            <a:avLst>
              <a:gd name="adj1" fmla="val 44924"/>
              <a:gd name="adj2" fmla="val -2759"/>
              <a:gd name="adj3" fmla="val 45024"/>
              <a:gd name="adj4" fmla="val -55862"/>
              <a:gd name="adj5" fmla="val 33323"/>
              <a:gd name="adj6" fmla="val -137766"/>
            </a:avLst>
          </a:prstGeom>
        </p:spPr>
        <p:style>
          <a:lnRef idx="2">
            <a:schemeClr val="accent4"/>
          </a:lnRef>
          <a:fillRef idx="1">
            <a:schemeClr val="lt1"/>
          </a:fillRef>
          <a:effectRef idx="0">
            <a:schemeClr val="accent4"/>
          </a:effectRef>
          <a:fontRef idx="minor">
            <a:schemeClr val="dk1"/>
          </a:fontRef>
        </p:style>
        <p:txBody>
          <a:bodyPr vert="vert" rtlCol="0" anchor="ctr"/>
          <a:lstStyle/>
          <a:p>
            <a:pPr algn="ctr"/>
            <a:r>
              <a:rPr lang="en-US" sz="1350" b="1"/>
              <a:t>Data Discovery</a:t>
            </a:r>
          </a:p>
        </p:txBody>
      </p:sp>
      <p:sp>
        <p:nvSpPr>
          <p:cNvPr id="6" name="Line Callout 2 (Accent Bar) 5">
            <a:extLst>
              <a:ext uri="{FF2B5EF4-FFF2-40B4-BE49-F238E27FC236}">
                <a16:creationId xmlns:a16="http://schemas.microsoft.com/office/drawing/2014/main" id="{D0F1813C-EF62-BD41-A014-2647724FC388}"/>
              </a:ext>
            </a:extLst>
          </p:cNvPr>
          <p:cNvSpPr/>
          <p:nvPr/>
        </p:nvSpPr>
        <p:spPr>
          <a:xfrm rot="16200000">
            <a:off x="3608458" y="3359049"/>
            <a:ext cx="462392" cy="1272502"/>
          </a:xfrm>
          <a:prstGeom prst="accentCallout2">
            <a:avLst>
              <a:gd name="adj1" fmla="val 42402"/>
              <a:gd name="adj2" fmla="val 11320"/>
              <a:gd name="adj3" fmla="val 42932"/>
              <a:gd name="adj4" fmla="val -27162"/>
              <a:gd name="adj5" fmla="val 61058"/>
              <a:gd name="adj6" fmla="val -81329"/>
            </a:avLst>
          </a:prstGeom>
        </p:spPr>
        <p:style>
          <a:lnRef idx="2">
            <a:schemeClr val="accent4"/>
          </a:lnRef>
          <a:fillRef idx="1">
            <a:schemeClr val="lt1"/>
          </a:fillRef>
          <a:effectRef idx="0">
            <a:schemeClr val="accent4"/>
          </a:effectRef>
          <a:fontRef idx="minor">
            <a:schemeClr val="dk1"/>
          </a:fontRef>
        </p:style>
        <p:txBody>
          <a:bodyPr vert="vert" rtlCol="0" anchor="ctr"/>
          <a:lstStyle/>
          <a:p>
            <a:pPr algn="ctr"/>
            <a:r>
              <a:rPr lang="en-US" sz="1350" b="1"/>
              <a:t>Text Analysis</a:t>
            </a:r>
          </a:p>
        </p:txBody>
      </p:sp>
      <p:sp>
        <p:nvSpPr>
          <p:cNvPr id="14" name="Line Callout 2 (Accent Bar) 13">
            <a:extLst>
              <a:ext uri="{FF2B5EF4-FFF2-40B4-BE49-F238E27FC236}">
                <a16:creationId xmlns:a16="http://schemas.microsoft.com/office/drawing/2014/main" id="{ED3AA6D8-B0AC-9042-9513-54A8A33327D2}"/>
              </a:ext>
            </a:extLst>
          </p:cNvPr>
          <p:cNvSpPr/>
          <p:nvPr/>
        </p:nvSpPr>
        <p:spPr>
          <a:xfrm rot="16200000">
            <a:off x="2172523" y="3340937"/>
            <a:ext cx="323846" cy="1344529"/>
          </a:xfrm>
          <a:prstGeom prst="accentCallout2">
            <a:avLst>
              <a:gd name="adj1" fmla="val 56333"/>
              <a:gd name="adj2" fmla="val 26"/>
              <a:gd name="adj3" fmla="val 56170"/>
              <a:gd name="adj4" fmla="val -50152"/>
              <a:gd name="adj5" fmla="val 36327"/>
              <a:gd name="adj6" fmla="val -137081"/>
            </a:avLst>
          </a:prstGeom>
        </p:spPr>
        <p:style>
          <a:lnRef idx="2">
            <a:schemeClr val="accent4"/>
          </a:lnRef>
          <a:fillRef idx="1">
            <a:schemeClr val="lt1"/>
          </a:fillRef>
          <a:effectRef idx="0">
            <a:schemeClr val="accent4"/>
          </a:effectRef>
          <a:fontRef idx="minor">
            <a:schemeClr val="dk1"/>
          </a:fontRef>
        </p:style>
        <p:txBody>
          <a:bodyPr vert="vert" rtlCol="0" anchor="ctr"/>
          <a:lstStyle/>
          <a:p>
            <a:pPr algn="ctr"/>
            <a:r>
              <a:rPr lang="en-US" sz="1350" b="1"/>
              <a:t>Data Discovery</a:t>
            </a:r>
          </a:p>
        </p:txBody>
      </p:sp>
    </p:spTree>
    <p:extLst>
      <p:ext uri="{BB962C8B-B14F-4D97-AF65-F5344CB8AC3E}">
        <p14:creationId xmlns:p14="http://schemas.microsoft.com/office/powerpoint/2010/main" val="3638810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0" y="564154"/>
            <a:ext cx="9179259" cy="904997"/>
          </a:xfrm>
          <a:solidFill>
            <a:srgbClr val="FFC000"/>
          </a:solidFill>
        </p:spPr>
        <p:txBody>
          <a:bodyPr/>
          <a:lstStyle/>
          <a:p>
            <a:pPr algn="ctr"/>
            <a:r>
              <a:rPr lang="en-US" dirty="0"/>
              <a:t>Deliverables</a:t>
            </a:r>
          </a:p>
        </p:txBody>
      </p:sp>
      <p:sp>
        <p:nvSpPr>
          <p:cNvPr id="7" name="Content Placeholder 6">
            <a:extLst>
              <a:ext uri="{FF2B5EF4-FFF2-40B4-BE49-F238E27FC236}">
                <a16:creationId xmlns:a16="http://schemas.microsoft.com/office/drawing/2014/main" id="{C1033729-D020-5747-9DAA-66D3AC78DC96}"/>
              </a:ext>
            </a:extLst>
          </p:cNvPr>
          <p:cNvSpPr>
            <a:spLocks noGrp="1"/>
          </p:cNvSpPr>
          <p:nvPr>
            <p:ph sz="half" idx="1"/>
          </p:nvPr>
        </p:nvSpPr>
        <p:spPr/>
        <p:txBody>
          <a:bodyPr anchor="t">
            <a:noAutofit/>
          </a:bodyPr>
          <a:lstStyle/>
          <a:p>
            <a:r>
              <a:rPr lang="en-US" sz="2000"/>
              <a:t>Technical Products</a:t>
            </a:r>
            <a:endParaRPr lang="en-US" sz="2000">
              <a:cs typeface="Calibri"/>
            </a:endParaRPr>
          </a:p>
          <a:p>
            <a:pPr lvl="1"/>
            <a:r>
              <a:rPr lang="en-US" sz="1800"/>
              <a:t>Text-based method for identifying and characterizing innovation</a:t>
            </a:r>
            <a:endParaRPr lang="en-US" sz="1800">
              <a:cs typeface="Calibri"/>
            </a:endParaRPr>
          </a:p>
          <a:p>
            <a:pPr lvl="1"/>
            <a:r>
              <a:rPr lang="en-US" sz="1800"/>
              <a:t>Final datasets</a:t>
            </a:r>
            <a:endParaRPr lang="en-US" sz="1800">
              <a:cs typeface="Calibri"/>
            </a:endParaRPr>
          </a:p>
          <a:p>
            <a:pPr lvl="1"/>
            <a:r>
              <a:rPr lang="en-US" sz="1800"/>
              <a:t>Machine Learning Output (model, networks)</a:t>
            </a:r>
            <a:endParaRPr lang="en-US" sz="1800">
              <a:cs typeface="Calibri"/>
            </a:endParaRPr>
          </a:p>
          <a:p>
            <a:pPr lvl="1"/>
            <a:r>
              <a:rPr lang="en-US" sz="1800"/>
              <a:t>Visualizations</a:t>
            </a:r>
            <a:endParaRPr lang="en-US" sz="1800">
              <a:cs typeface="Calibri"/>
            </a:endParaRPr>
          </a:p>
          <a:p>
            <a:r>
              <a:rPr lang="en-US" sz="2000"/>
              <a:t>Presentation Products</a:t>
            </a:r>
            <a:endParaRPr lang="en-US" sz="2000">
              <a:cs typeface="Calibri"/>
            </a:endParaRPr>
          </a:p>
          <a:p>
            <a:pPr lvl="1"/>
            <a:r>
              <a:rPr lang="en-US" sz="1800"/>
              <a:t>Literature Review</a:t>
            </a:r>
            <a:endParaRPr lang="en-US" sz="1800">
              <a:cs typeface="Calibri"/>
            </a:endParaRPr>
          </a:p>
          <a:p>
            <a:pPr lvl="1"/>
            <a:r>
              <a:rPr lang="en-US" sz="1800"/>
              <a:t>DSPG Symposium Poster</a:t>
            </a:r>
            <a:endParaRPr lang="en-US" sz="1800">
              <a:cs typeface="Calibri"/>
            </a:endParaRPr>
          </a:p>
          <a:p>
            <a:pPr lvl="1"/>
            <a:r>
              <a:rPr lang="en-US" sz="1800"/>
              <a:t>SAGE publication draft for submission</a:t>
            </a:r>
            <a:endParaRPr lang="en-US" sz="1800">
              <a:cs typeface="Calibri"/>
            </a:endParaRPr>
          </a:p>
          <a:p>
            <a:endParaRPr lang="en-US" sz="2000">
              <a:cs typeface="Calibri"/>
            </a:endParaRPr>
          </a:p>
        </p:txBody>
      </p:sp>
      <p:pic>
        <p:nvPicPr>
          <p:cNvPr id="13" name="Content Placeholder 12">
            <a:extLst>
              <a:ext uri="{FF2B5EF4-FFF2-40B4-BE49-F238E27FC236}">
                <a16:creationId xmlns:a16="http://schemas.microsoft.com/office/drawing/2014/main" id="{74AA8FFB-9424-DF44-A8E6-60EE9C512A91}"/>
              </a:ext>
            </a:extLst>
          </p:cNvPr>
          <p:cNvPicPr>
            <a:picLocks noGrp="1" noChangeAspect="1"/>
          </p:cNvPicPr>
          <p:nvPr>
            <p:ph sz="half" idx="2"/>
          </p:nvPr>
        </p:nvPicPr>
        <p:blipFill>
          <a:blip r:embed="rId3"/>
          <a:stretch>
            <a:fillRect/>
          </a:stretch>
        </p:blipFill>
        <p:spPr>
          <a:xfrm>
            <a:off x="4925370" y="2226469"/>
            <a:ext cx="3293761" cy="3263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4383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13</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p:txBody>
          <a:bodyPr vert="horz" anchor="t"/>
          <a:lstStyle/>
          <a:p>
            <a:r>
              <a:rPr lang="en-US" b="1" dirty="0"/>
              <a:t>Defining and Measuring the Universe of </a:t>
            </a:r>
            <a:br>
              <a:rPr lang="en-US" b="1" dirty="0"/>
            </a:br>
            <a:r>
              <a:rPr lang="en-US" b="1" dirty="0"/>
              <a:t>Open Source Software (OSS) Innovation</a:t>
            </a:r>
          </a:p>
        </p:txBody>
      </p:sp>
      <p:sp>
        <p:nvSpPr>
          <p:cNvPr id="4" name="Text Placeholder 3">
            <a:extLst>
              <a:ext uri="{FF2B5EF4-FFF2-40B4-BE49-F238E27FC236}">
                <a16:creationId xmlns:a16="http://schemas.microsoft.com/office/drawing/2014/main" id="{F28E945A-7534-4A6B-A83D-97B804133940}"/>
              </a:ext>
            </a:extLst>
          </p:cNvPr>
          <p:cNvSpPr>
            <a:spLocks noGrp="1"/>
          </p:cNvSpPr>
          <p:nvPr>
            <p:ph type="body" sz="quarter" idx="14"/>
          </p:nvPr>
        </p:nvSpPr>
        <p:spPr>
          <a:xfrm>
            <a:off x="689066" y="2746150"/>
            <a:ext cx="7030051" cy="1794939"/>
          </a:xfrm>
        </p:spPr>
        <p:txBody>
          <a:bodyPr vert="horz" anchor="t"/>
          <a:lstStyle/>
          <a:p>
            <a:r>
              <a:rPr lang="en-US" b="1" dirty="0"/>
              <a:t>SDAD Team: </a:t>
            </a:r>
            <a:r>
              <a:rPr lang="en-US" dirty="0" err="1"/>
              <a:t>Gizem</a:t>
            </a:r>
            <a:r>
              <a:rPr lang="en-US" dirty="0"/>
              <a:t> Korkmaz &amp; </a:t>
            </a:r>
            <a:r>
              <a:rPr lang="en-US" dirty="0" err="1"/>
              <a:t>Bayoán</a:t>
            </a:r>
            <a:r>
              <a:rPr lang="en-US" dirty="0"/>
              <a:t> Santiago Calderon</a:t>
            </a:r>
          </a:p>
          <a:p>
            <a:endParaRPr lang="en-US" b="1" dirty="0"/>
          </a:p>
          <a:p>
            <a:r>
              <a:rPr lang="en-US" b="1" dirty="0"/>
              <a:t>Sponsor: </a:t>
            </a:r>
            <a:r>
              <a:rPr lang="en-US" dirty="0"/>
              <a:t>Carol Robbins, National Science Foundation (NSF)</a:t>
            </a:r>
            <a:br>
              <a:rPr lang="en-US" dirty="0"/>
            </a:br>
            <a:r>
              <a:rPr lang="en-US" dirty="0"/>
              <a:t>National Center for Science and Engineering Statistics (NCSES)</a:t>
            </a:r>
          </a:p>
          <a:p>
            <a:endParaRPr lang="en-US" dirty="0"/>
          </a:p>
        </p:txBody>
      </p:sp>
      <p:pic>
        <p:nvPicPr>
          <p:cNvPr id="6" name="Picture 6">
            <a:extLst>
              <a:ext uri="{FF2B5EF4-FFF2-40B4-BE49-F238E27FC236}">
                <a16:creationId xmlns:a16="http://schemas.microsoft.com/office/drawing/2014/main" id="{00133F59-5DCB-4E03-B7CA-6491C02A07C3}"/>
              </a:ext>
            </a:extLst>
          </p:cNvPr>
          <p:cNvPicPr>
            <a:picLocks noChangeAspect="1"/>
          </p:cNvPicPr>
          <p:nvPr/>
        </p:nvPicPr>
        <p:blipFill>
          <a:blip r:embed="rId2"/>
          <a:stretch>
            <a:fillRect/>
          </a:stretch>
        </p:blipFill>
        <p:spPr>
          <a:xfrm>
            <a:off x="1084503" y="4139601"/>
            <a:ext cx="1209675" cy="800100"/>
          </a:xfrm>
          <a:prstGeom prst="rect">
            <a:avLst/>
          </a:prstGeom>
        </p:spPr>
      </p:pic>
    </p:spTree>
    <p:extLst>
      <p:ext uri="{BB962C8B-B14F-4D97-AF65-F5344CB8AC3E}">
        <p14:creationId xmlns:p14="http://schemas.microsoft.com/office/powerpoint/2010/main" val="4146100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9DEE681B-3560-4FE5-A3E0-506434B222BD}"/>
              </a:ext>
            </a:extLst>
          </p:cNvPr>
          <p:cNvPicPr>
            <a:picLocks noGrp="1" noChangeAspect="1"/>
          </p:cNvPicPr>
          <p:nvPr>
            <p:ph idx="1"/>
          </p:nvPr>
        </p:nvPicPr>
        <p:blipFill>
          <a:blip r:embed="rId2"/>
          <a:stretch>
            <a:fillRect/>
          </a:stretch>
        </p:blipFill>
        <p:spPr>
          <a:xfrm>
            <a:off x="6915713" y="2528567"/>
            <a:ext cx="2047875" cy="1971675"/>
          </a:xfrm>
          <a:prstGeom prst="rect">
            <a:avLst/>
          </a:prstGeom>
        </p:spPr>
      </p:pic>
      <p:sp>
        <p:nvSpPr>
          <p:cNvPr id="7" name="TextBox 6"/>
          <p:cNvSpPr txBox="1"/>
          <p:nvPr/>
        </p:nvSpPr>
        <p:spPr>
          <a:xfrm>
            <a:off x="3566196" y="3962893"/>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328555" y="2639453"/>
            <a:ext cx="622252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dirty="0">
              <a:solidFill>
                <a:schemeClr val="dk2"/>
              </a:solidFill>
              <a:latin typeface="Trebuchet MS"/>
            </a:endParaRPr>
          </a:p>
          <a:p>
            <a:pPr marL="285750" indent="-285750">
              <a:buFont typeface="Arial"/>
              <a:buChar char="•"/>
            </a:pPr>
            <a:r>
              <a:rPr lang="en-US" sz="1600" dirty="0">
                <a:solidFill>
                  <a:schemeClr val="dk2"/>
                </a:solidFill>
                <a:latin typeface="Trebuchet MS"/>
              </a:rPr>
              <a:t>Current NCSES and other economic indicators do not measure the </a:t>
            </a:r>
            <a:r>
              <a:rPr lang="en-US" sz="1600" i="1" dirty="0">
                <a:solidFill>
                  <a:srgbClr val="C00000"/>
                </a:solidFill>
                <a:latin typeface="Trebuchet MS"/>
              </a:rPr>
              <a:t>value of open source software </a:t>
            </a:r>
            <a:r>
              <a:rPr lang="en-US" sz="1600" dirty="0">
                <a:solidFill>
                  <a:schemeClr val="dk2"/>
                </a:solidFill>
                <a:latin typeface="Trebuchet MS"/>
              </a:rPr>
              <a:t>outside the business sector</a:t>
            </a:r>
          </a:p>
          <a:p>
            <a:pPr lvl="1"/>
            <a:endParaRPr lang="en-US" sz="1600" dirty="0">
              <a:solidFill>
                <a:schemeClr val="dk2"/>
              </a:solidFill>
              <a:latin typeface="Trebuchet MS"/>
            </a:endParaRPr>
          </a:p>
          <a:p>
            <a:pPr marL="285750" indent="-285750">
              <a:buFont typeface="Arial"/>
              <a:buChar char="•"/>
            </a:pPr>
            <a:r>
              <a:rPr lang="en-US" sz="1600" dirty="0">
                <a:solidFill>
                  <a:schemeClr val="dk2"/>
                </a:solidFill>
                <a:latin typeface="Trebuchet MS"/>
              </a:rPr>
              <a:t>Importance of </a:t>
            </a:r>
            <a:r>
              <a:rPr lang="en-US" sz="1600" i="1" dirty="0">
                <a:solidFill>
                  <a:srgbClr val="C00000"/>
                </a:solidFill>
                <a:latin typeface="Trebuchet MS"/>
              </a:rPr>
              <a:t>quantifying coding impact</a:t>
            </a:r>
            <a:r>
              <a:rPr lang="en-US" sz="1600" dirty="0">
                <a:solidFill>
                  <a:srgbClr val="C00000"/>
                </a:solidFill>
                <a:latin typeface="Trebuchet MS"/>
              </a:rPr>
              <a:t> </a:t>
            </a:r>
            <a:r>
              <a:rPr lang="en-US" sz="1600" dirty="0">
                <a:solidFill>
                  <a:schemeClr val="dk2"/>
                </a:solidFill>
                <a:latin typeface="Trebuchet MS"/>
              </a:rPr>
              <a:t>in the scientific community </a:t>
            </a:r>
          </a:p>
          <a:p>
            <a:pPr marL="742950" lvl="1" indent="-285750">
              <a:buFont typeface="Courier New"/>
              <a:buChar char="o"/>
            </a:pPr>
            <a:r>
              <a:rPr lang="en-US" sz="1600" i="1" dirty="0">
                <a:solidFill>
                  <a:schemeClr val="dk2"/>
                </a:solidFill>
                <a:latin typeface="Trebuchet MS"/>
              </a:rPr>
              <a:t>Citations</a:t>
            </a:r>
            <a:r>
              <a:rPr lang="en-US" sz="1600" dirty="0">
                <a:solidFill>
                  <a:schemeClr val="dk2"/>
                </a:solidFill>
                <a:latin typeface="Trebuchet MS"/>
              </a:rPr>
              <a:t> are used to measure the </a:t>
            </a:r>
            <a:r>
              <a:rPr lang="en-US" sz="1600" i="1" dirty="0">
                <a:solidFill>
                  <a:srgbClr val="C00000"/>
                </a:solidFill>
                <a:latin typeface="Trebuchet MS"/>
              </a:rPr>
              <a:t>impact of patents and publication</a:t>
            </a:r>
            <a:r>
              <a:rPr lang="en-US" sz="1600" dirty="0">
                <a:solidFill>
                  <a:srgbClr val="C00000"/>
                </a:solidFill>
                <a:latin typeface="Trebuchet MS"/>
              </a:rPr>
              <a:t>s</a:t>
            </a:r>
            <a:r>
              <a:rPr lang="en-US" sz="1600" dirty="0">
                <a:solidFill>
                  <a:schemeClr val="dk2"/>
                </a:solidFill>
                <a:latin typeface="Trebuchet MS"/>
              </a:rPr>
              <a:t> which are most frequently used to estimate the research outputs of universities and government institutions.</a:t>
            </a:r>
          </a:p>
          <a:p>
            <a:pPr lvl="1"/>
            <a:endParaRPr lang="en-US" sz="1600" dirty="0">
              <a:solidFill>
                <a:schemeClr val="dk2"/>
              </a:solidFill>
              <a:latin typeface="Trebuchet MS"/>
            </a:endParaRPr>
          </a:p>
          <a:p>
            <a:pPr marL="285750" indent="-285750">
              <a:buFont typeface="Arial"/>
              <a:buChar char="•"/>
            </a:pPr>
            <a:r>
              <a:rPr lang="en-US" sz="1600" dirty="0">
                <a:solidFill>
                  <a:schemeClr val="dk2"/>
                </a:solidFill>
                <a:latin typeface="Trebuchet MS"/>
              </a:rPr>
              <a:t>The goal is to test the feasibility and to develop methods to measure the </a:t>
            </a:r>
            <a:r>
              <a:rPr lang="en-US" sz="1600" i="1" dirty="0">
                <a:solidFill>
                  <a:srgbClr val="C00000"/>
                </a:solidFill>
                <a:latin typeface="Trebuchet MS"/>
              </a:rPr>
              <a:t>impact and scope of open source software</a:t>
            </a:r>
            <a:r>
              <a:rPr lang="en-US" sz="1600" i="1" dirty="0">
                <a:solidFill>
                  <a:schemeClr val="dk2"/>
                </a:solidFill>
                <a:latin typeface="Trebuchet MS"/>
              </a:rPr>
              <a:t> </a:t>
            </a:r>
          </a:p>
        </p:txBody>
      </p:sp>
      <p:sp>
        <p:nvSpPr>
          <p:cNvPr id="5" name="TextBox 4">
            <a:extLst>
              <a:ext uri="{FF2B5EF4-FFF2-40B4-BE49-F238E27FC236}">
                <a16:creationId xmlns:a16="http://schemas.microsoft.com/office/drawing/2014/main" id="{7568F3E6-A49E-274E-A6BC-DA709BC0CEDC}"/>
              </a:ext>
            </a:extLst>
          </p:cNvPr>
          <p:cNvSpPr txBox="1"/>
          <p:nvPr/>
        </p:nvSpPr>
        <p:spPr>
          <a:xfrm>
            <a:off x="0" y="170582"/>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6">
                    <a:lumMod val="75000"/>
                  </a:schemeClr>
                </a:solidFill>
                <a:latin typeface="ITC Franklin Gothic Std Demi Compressed"/>
              </a:rPr>
              <a:t>Project Overview</a:t>
            </a:r>
          </a:p>
        </p:txBody>
      </p:sp>
      <p:sp>
        <p:nvSpPr>
          <p:cNvPr id="2" name="TextBox 1">
            <a:extLst>
              <a:ext uri="{FF2B5EF4-FFF2-40B4-BE49-F238E27FC236}">
                <a16:creationId xmlns:a16="http://schemas.microsoft.com/office/drawing/2014/main" id="{CC366107-F3C6-594C-B968-ADEBC1619969}"/>
              </a:ext>
            </a:extLst>
          </p:cNvPr>
          <p:cNvSpPr txBox="1"/>
          <p:nvPr/>
        </p:nvSpPr>
        <p:spPr>
          <a:xfrm>
            <a:off x="428189" y="958742"/>
            <a:ext cx="8287621" cy="2062103"/>
          </a:xfrm>
          <a:prstGeom prst="rect">
            <a:avLst/>
          </a:prstGeom>
          <a:noFill/>
        </p:spPr>
        <p:txBody>
          <a:bodyPr wrap="square" rtlCol="0">
            <a:spAutoFit/>
          </a:bodyPr>
          <a:lstStyle/>
          <a:p>
            <a:r>
              <a:rPr lang="en-US" sz="1600" i="1" dirty="0">
                <a:solidFill>
                  <a:srgbClr val="C00000"/>
                </a:solidFill>
                <a:latin typeface="Trebuchet MS"/>
              </a:rPr>
              <a:t>Open Source Software (OSS) </a:t>
            </a:r>
            <a:r>
              <a:rPr lang="en-US" sz="1600" dirty="0">
                <a:solidFill>
                  <a:schemeClr val="dk2"/>
                </a:solidFill>
                <a:latin typeface="Trebuchet MS"/>
              </a:rPr>
              <a:t>is a computer software with its source code made available with a license in which the copyright holder provides the rights to </a:t>
            </a:r>
            <a:r>
              <a:rPr lang="en-US" sz="1600" i="1" dirty="0">
                <a:solidFill>
                  <a:schemeClr val="dk2"/>
                </a:solidFill>
                <a:latin typeface="Trebuchet MS"/>
              </a:rPr>
              <a:t>study, change, and distribute</a:t>
            </a:r>
            <a:r>
              <a:rPr lang="en-US" sz="1600" dirty="0">
                <a:solidFill>
                  <a:schemeClr val="dk2"/>
                </a:solidFill>
                <a:latin typeface="Trebuchet MS"/>
              </a:rPr>
              <a:t> the software to anyone and for any purpose </a:t>
            </a:r>
            <a:r>
              <a:rPr lang="en-US" sz="1600" dirty="0">
                <a:solidFill>
                  <a:schemeClr val="dk2"/>
                </a:solidFill>
                <a:latin typeface="Trebuchet MS"/>
                <a:hlinkClick r:id="rId3"/>
              </a:rPr>
              <a:t>[Open Source Initiative, 1998]. </a:t>
            </a:r>
            <a:endParaRPr lang="en-US" sz="1600" dirty="0">
              <a:solidFill>
                <a:schemeClr val="dk2"/>
              </a:solidFill>
              <a:latin typeface="Trebuchet MS"/>
            </a:endParaRPr>
          </a:p>
          <a:p>
            <a:r>
              <a:rPr lang="en-US" sz="1600" dirty="0">
                <a:solidFill>
                  <a:schemeClr val="dk2"/>
                </a:solidFill>
                <a:latin typeface="Trebuchet MS"/>
              </a:rPr>
              <a:t>• </a:t>
            </a:r>
            <a:r>
              <a:rPr lang="en-US" sz="1600" i="1" dirty="0">
                <a:solidFill>
                  <a:schemeClr val="accent6"/>
                </a:solidFill>
                <a:latin typeface="Trebuchet MS"/>
              </a:rPr>
              <a:t>within and outside of the private sector</a:t>
            </a:r>
            <a:br>
              <a:rPr lang="en-US" sz="1600" dirty="0">
                <a:solidFill>
                  <a:schemeClr val="dk2"/>
                </a:solidFill>
                <a:latin typeface="Trebuchet MS"/>
              </a:rPr>
            </a:br>
            <a:r>
              <a:rPr lang="en-US" sz="1600" dirty="0">
                <a:solidFill>
                  <a:schemeClr val="dk2"/>
                </a:solidFill>
                <a:latin typeface="Trebuchet MS"/>
              </a:rPr>
              <a:t>• </a:t>
            </a:r>
            <a:r>
              <a:rPr lang="en-US" sz="1600" i="1" dirty="0">
                <a:solidFill>
                  <a:schemeClr val="accent6"/>
                </a:solidFill>
                <a:latin typeface="Trebuchet MS"/>
              </a:rPr>
              <a:t>universities</a:t>
            </a:r>
            <a:r>
              <a:rPr lang="en-US" sz="1600" dirty="0">
                <a:solidFill>
                  <a:schemeClr val="dk2"/>
                </a:solidFill>
                <a:latin typeface="Trebuchet MS"/>
              </a:rPr>
              <a:t> (e.g., Stanford, MIT, UC-Berkeley), </a:t>
            </a:r>
            <a:br>
              <a:rPr lang="en-US" sz="1600" dirty="0">
                <a:solidFill>
                  <a:schemeClr val="dk2"/>
                </a:solidFill>
                <a:latin typeface="Trebuchet MS"/>
              </a:rPr>
            </a:br>
            <a:r>
              <a:rPr lang="en-US" sz="1600" i="1" dirty="0">
                <a:solidFill>
                  <a:schemeClr val="accent6"/>
                </a:solidFill>
                <a:latin typeface="Trebuchet MS"/>
              </a:rPr>
              <a:t>businesses</a:t>
            </a:r>
            <a:r>
              <a:rPr lang="en-US" sz="1600" dirty="0">
                <a:solidFill>
                  <a:schemeClr val="dk2"/>
                </a:solidFill>
                <a:latin typeface="Trebuchet MS"/>
              </a:rPr>
              <a:t> (e.g., Microsoft, Google), </a:t>
            </a:r>
            <a:r>
              <a:rPr lang="en-US" sz="1600" i="1" dirty="0">
                <a:solidFill>
                  <a:schemeClr val="accent6"/>
                </a:solidFill>
                <a:latin typeface="Trebuchet MS"/>
              </a:rPr>
              <a:t>government research institutions </a:t>
            </a:r>
            <a:br>
              <a:rPr lang="en-US" sz="1600" dirty="0">
                <a:solidFill>
                  <a:schemeClr val="dk2"/>
                </a:solidFill>
                <a:latin typeface="Trebuchet MS"/>
              </a:rPr>
            </a:br>
            <a:r>
              <a:rPr lang="en-US" sz="1600" dirty="0">
                <a:solidFill>
                  <a:schemeClr val="dk2"/>
                </a:solidFill>
                <a:latin typeface="Trebuchet MS"/>
              </a:rPr>
              <a:t>(e.g., Sandia National Lab), </a:t>
            </a:r>
            <a:r>
              <a:rPr lang="en-US" sz="1600" i="1" dirty="0">
                <a:solidFill>
                  <a:schemeClr val="accent6"/>
                </a:solidFill>
                <a:latin typeface="Trebuchet MS"/>
              </a:rPr>
              <a:t>nonprofits</a:t>
            </a:r>
            <a:r>
              <a:rPr lang="en-US" sz="1600" dirty="0">
                <a:solidFill>
                  <a:schemeClr val="dk2"/>
                </a:solidFill>
                <a:latin typeface="Trebuchet MS"/>
              </a:rPr>
              <a:t>, and </a:t>
            </a:r>
            <a:r>
              <a:rPr lang="en-US" sz="1600" i="1" dirty="0">
                <a:solidFill>
                  <a:schemeClr val="accent6"/>
                </a:solidFill>
                <a:latin typeface="Trebuchet MS"/>
              </a:rPr>
              <a:t>individuals</a:t>
            </a:r>
            <a:r>
              <a:rPr lang="en-US" sz="1600" dirty="0">
                <a:solidFill>
                  <a:schemeClr val="dk2"/>
                </a:solidFill>
                <a:latin typeface="Trebuchet MS"/>
              </a:rPr>
              <a:t> </a:t>
            </a:r>
          </a:p>
          <a:p>
            <a:endParaRPr lang="en-US" sz="1600" dirty="0"/>
          </a:p>
        </p:txBody>
      </p:sp>
    </p:spTree>
    <p:extLst>
      <p:ext uri="{BB962C8B-B14F-4D97-AF65-F5344CB8AC3E}">
        <p14:creationId xmlns:p14="http://schemas.microsoft.com/office/powerpoint/2010/main" val="53013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66196" y="3962893"/>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653933" y="1079215"/>
            <a:ext cx="7836134" cy="46119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solidFill>
                  <a:schemeClr val="dk2"/>
                </a:solidFill>
                <a:latin typeface="Trebuchet MS"/>
              </a:rPr>
              <a:t>How much open source software is in use? (</a:t>
            </a:r>
            <a:r>
              <a:rPr lang="en-US" i="1" dirty="0">
                <a:solidFill>
                  <a:srgbClr val="C00000"/>
                </a:solidFill>
                <a:latin typeface="Trebuchet MS"/>
              </a:rPr>
              <a:t>stock measure</a:t>
            </a:r>
            <a:r>
              <a:rPr lang="en-US" dirty="0">
                <a:solidFill>
                  <a:schemeClr val="dk2"/>
                </a:solidFill>
                <a:latin typeface="Trebuchet MS"/>
              </a:rPr>
              <a:t>) </a:t>
            </a:r>
          </a:p>
          <a:p>
            <a:pPr marL="285750" indent="-285750">
              <a:lnSpc>
                <a:spcPct val="150000"/>
              </a:lnSpc>
              <a:buFont typeface="Arial"/>
              <a:buChar char="•"/>
            </a:pPr>
            <a:r>
              <a:rPr lang="en-US" dirty="0">
                <a:solidFill>
                  <a:schemeClr val="dk2"/>
                </a:solidFill>
                <a:latin typeface="Trebuchet MS"/>
              </a:rPr>
              <a:t>How much is created each year? (</a:t>
            </a:r>
            <a:r>
              <a:rPr lang="en-US" i="1" dirty="0">
                <a:solidFill>
                  <a:srgbClr val="C00000"/>
                </a:solidFill>
                <a:latin typeface="Trebuchet MS"/>
              </a:rPr>
              <a:t>flow measure</a:t>
            </a:r>
            <a:r>
              <a:rPr lang="en-US" dirty="0">
                <a:solidFill>
                  <a:schemeClr val="dk2"/>
                </a:solidFill>
                <a:latin typeface="Trebuchet MS"/>
              </a:rPr>
              <a:t>)</a:t>
            </a:r>
          </a:p>
          <a:p>
            <a:pPr marL="285750" indent="-285750">
              <a:lnSpc>
                <a:spcPct val="150000"/>
              </a:lnSpc>
              <a:buFont typeface="Arial"/>
              <a:buChar char="•"/>
            </a:pPr>
            <a:r>
              <a:rPr lang="en-US" dirty="0">
                <a:solidFill>
                  <a:schemeClr val="dk2"/>
                </a:solidFill>
                <a:latin typeface="Trebuchet MS"/>
              </a:rPr>
              <a:t>What types can be identified?</a:t>
            </a:r>
          </a:p>
          <a:p>
            <a:pPr marL="285750" indent="-285750">
              <a:lnSpc>
                <a:spcPct val="150000"/>
              </a:lnSpc>
              <a:buFont typeface="Arial"/>
              <a:buChar char="•"/>
            </a:pPr>
            <a:r>
              <a:rPr lang="en-US" dirty="0">
                <a:solidFill>
                  <a:schemeClr val="dk2"/>
                </a:solidFill>
                <a:latin typeface="Trebuchet MS"/>
              </a:rPr>
              <a:t>Who creates it? (</a:t>
            </a:r>
            <a:r>
              <a:rPr lang="en-US" i="1" dirty="0">
                <a:solidFill>
                  <a:srgbClr val="C00000"/>
                </a:solidFill>
                <a:latin typeface="Trebuchet MS"/>
              </a:rPr>
              <a:t>Sectors: </a:t>
            </a:r>
            <a:r>
              <a:rPr lang="en-US" dirty="0">
                <a:solidFill>
                  <a:schemeClr val="dk2"/>
                </a:solidFill>
                <a:latin typeface="Trebuchet MS"/>
              </a:rPr>
              <a:t>Business, Government, Academia, Households, Nonprofits, Foreign)</a:t>
            </a:r>
          </a:p>
          <a:p>
            <a:pPr marL="285750" indent="-285750">
              <a:lnSpc>
                <a:spcPct val="150000"/>
              </a:lnSpc>
              <a:buFont typeface="Arial"/>
              <a:buChar char="•"/>
            </a:pPr>
            <a:r>
              <a:rPr lang="en-US" dirty="0">
                <a:solidFill>
                  <a:schemeClr val="dk2"/>
                </a:solidFill>
                <a:latin typeface="Trebuchet MS"/>
              </a:rPr>
              <a:t>What </a:t>
            </a:r>
            <a:r>
              <a:rPr lang="en-US" i="1" dirty="0">
                <a:solidFill>
                  <a:srgbClr val="C00000"/>
                </a:solidFill>
                <a:latin typeface="Trebuchet MS"/>
              </a:rPr>
              <a:t>sources of data and variables </a:t>
            </a:r>
            <a:r>
              <a:rPr lang="en-US" dirty="0">
                <a:solidFill>
                  <a:schemeClr val="dk2"/>
                </a:solidFill>
                <a:latin typeface="Trebuchet MS"/>
              </a:rPr>
              <a:t>could serve as proxies for measuring attributes and economic value of open source software?</a:t>
            </a:r>
          </a:p>
          <a:p>
            <a:pPr marL="742950" lvl="1" indent="-285750">
              <a:lnSpc>
                <a:spcPct val="150000"/>
              </a:lnSpc>
              <a:buFont typeface="Arial"/>
              <a:buChar char="•"/>
            </a:pPr>
            <a:r>
              <a:rPr lang="en-US" dirty="0">
                <a:solidFill>
                  <a:schemeClr val="dk2"/>
                </a:solidFill>
                <a:latin typeface="Trebuchet MS"/>
                <a:ea typeface="Trebuchet MS"/>
                <a:cs typeface="Trebuchet MS"/>
                <a:sym typeface="Trebuchet MS"/>
              </a:rPr>
              <a:t>Counts of OSS, by sector (e.g., university, government), by technology </a:t>
            </a:r>
            <a:endParaRPr lang="en-US" dirty="0">
              <a:sym typeface="Trebuchet MS"/>
            </a:endParaRPr>
          </a:p>
          <a:p>
            <a:pPr marL="742950" lvl="1" indent="-285750">
              <a:lnSpc>
                <a:spcPct val="150000"/>
              </a:lnSpc>
              <a:buFont typeface="Arial"/>
              <a:buChar char="•"/>
            </a:pPr>
            <a:r>
              <a:rPr lang="en-US" dirty="0">
                <a:solidFill>
                  <a:schemeClr val="dk2"/>
                </a:solidFill>
                <a:latin typeface="Trebuchet MS"/>
                <a:ea typeface="Trebuchet MS"/>
                <a:cs typeface="Trebuchet MS"/>
                <a:sym typeface="Trebuchet MS"/>
              </a:rPr>
              <a:t>Attributes, e.g., # citations, #downloaded, </a:t>
            </a:r>
            <a:r>
              <a:rPr lang="en-US" dirty="0">
                <a:solidFill>
                  <a:schemeClr val="dk2"/>
                </a:solidFill>
                <a:latin typeface="Trebuchet MS"/>
                <a:sym typeface="Trebuchet MS"/>
              </a:rPr>
              <a:t>lan</a:t>
            </a:r>
            <a:r>
              <a:rPr lang="en-US" dirty="0">
                <a:solidFill>
                  <a:schemeClr val="dk2"/>
                </a:solidFill>
                <a:latin typeface="Trebuchet MS"/>
              </a:rPr>
              <a:t>guages, </a:t>
            </a:r>
            <a:r>
              <a:rPr lang="en-US" dirty="0">
                <a:solidFill>
                  <a:schemeClr val="dk2"/>
                </a:solidFill>
                <a:latin typeface="Trebuchet MS"/>
                <a:sym typeface="Trebuchet MS"/>
              </a:rPr>
              <a:t>etc.</a:t>
            </a:r>
            <a:endParaRPr lang="en-US" dirty="0">
              <a:solidFill>
                <a:schemeClr val="dk2"/>
              </a:solidFill>
              <a:latin typeface="Trebuchet MS"/>
            </a:endParaRPr>
          </a:p>
          <a:p>
            <a:pPr marL="285750" indent="-285750">
              <a:lnSpc>
                <a:spcPct val="150000"/>
              </a:lnSpc>
              <a:buFont typeface="Arial"/>
              <a:buChar char="•"/>
            </a:pPr>
            <a:endParaRPr lang="en-US" dirty="0">
              <a:solidFill>
                <a:schemeClr val="dk2"/>
              </a:solidFill>
              <a:latin typeface="Trebuchet MS"/>
            </a:endParaRPr>
          </a:p>
        </p:txBody>
      </p:sp>
      <p:sp>
        <p:nvSpPr>
          <p:cNvPr id="5" name="TextBox 4">
            <a:extLst>
              <a:ext uri="{FF2B5EF4-FFF2-40B4-BE49-F238E27FC236}">
                <a16:creationId xmlns:a16="http://schemas.microsoft.com/office/drawing/2014/main" id="{7568F3E6-A49E-274E-A6BC-DA709BC0CEDC}"/>
              </a:ext>
            </a:extLst>
          </p:cNvPr>
          <p:cNvSpPr txBox="1"/>
          <p:nvPr/>
        </p:nvSpPr>
        <p:spPr>
          <a:xfrm>
            <a:off x="81140" y="392897"/>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6">
                    <a:lumMod val="75000"/>
                  </a:schemeClr>
                </a:solidFill>
                <a:latin typeface="ITC Franklin Gothic Std Demi Compressed"/>
              </a:rPr>
              <a:t>Research Questions</a:t>
            </a:r>
          </a:p>
        </p:txBody>
      </p:sp>
      <p:sp>
        <p:nvSpPr>
          <p:cNvPr id="11" name="Content Placeholder 10">
            <a:extLst>
              <a:ext uri="{FF2B5EF4-FFF2-40B4-BE49-F238E27FC236}">
                <a16:creationId xmlns:a16="http://schemas.microsoft.com/office/drawing/2014/main" id="{3657EDD3-60B5-4E4F-B77F-8072E4E52C3F}"/>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337132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66196" y="3962893"/>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691104" y="1071781"/>
            <a:ext cx="7836134" cy="29499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i="1" dirty="0">
                <a:solidFill>
                  <a:srgbClr val="C00000"/>
                </a:solidFill>
                <a:latin typeface="Trebuchet MS"/>
              </a:rPr>
              <a:t>Cost of Software Package Creation </a:t>
            </a:r>
          </a:p>
          <a:p>
            <a:pPr marL="742950" lvl="1" indent="-285750">
              <a:buFont typeface="Courier New" panose="02070309020205020404" pitchFamily="49" charset="0"/>
              <a:buChar char="o"/>
            </a:pPr>
            <a:r>
              <a:rPr lang="en-US" dirty="0">
                <a:solidFill>
                  <a:schemeClr val="dk2"/>
                </a:solidFill>
                <a:latin typeface="Trebuchet MS"/>
              </a:rPr>
              <a:t>Identify number of people involved each package’s development; </a:t>
            </a:r>
          </a:p>
          <a:p>
            <a:pPr marL="742950" lvl="1" indent="-285750">
              <a:buFont typeface="Courier New" panose="02070309020205020404" pitchFamily="49" charset="0"/>
              <a:buChar char="o"/>
            </a:pPr>
            <a:r>
              <a:rPr lang="en-US" dirty="0">
                <a:solidFill>
                  <a:schemeClr val="dk2"/>
                </a:solidFill>
                <a:latin typeface="Trebuchet MS"/>
              </a:rPr>
              <a:t>Estimate time spent on software development; </a:t>
            </a:r>
          </a:p>
          <a:p>
            <a:pPr marL="742950" lvl="1" indent="-285750">
              <a:buFont typeface="Courier New" panose="02070309020205020404" pitchFamily="49" charset="0"/>
              <a:buChar char="o"/>
            </a:pPr>
            <a:r>
              <a:rPr lang="en-US" dirty="0">
                <a:solidFill>
                  <a:schemeClr val="dk2"/>
                </a:solidFill>
                <a:latin typeface="Trebuchet MS"/>
              </a:rPr>
              <a:t>Use average compensation for computer programmers; </a:t>
            </a:r>
          </a:p>
          <a:p>
            <a:pPr marL="742950" lvl="1" indent="-285750">
              <a:buFont typeface="Courier New" panose="02070309020205020404" pitchFamily="49" charset="0"/>
              <a:buChar char="o"/>
            </a:pPr>
            <a:r>
              <a:rPr lang="en-US" dirty="0">
                <a:solidFill>
                  <a:schemeClr val="dk2"/>
                </a:solidFill>
                <a:latin typeface="Trebuchet MS"/>
              </a:rPr>
              <a:t>Estimate intermediate inputs based on BEA (Bureau Economic Analysis) and OECD (</a:t>
            </a:r>
            <a:r>
              <a:rPr lang="en-US" dirty="0" err="1">
                <a:solidFill>
                  <a:schemeClr val="dk2"/>
                </a:solidFill>
                <a:latin typeface="Trebuchet MS"/>
              </a:rPr>
              <a:t>Organisation</a:t>
            </a:r>
            <a:r>
              <a:rPr lang="en-US" dirty="0">
                <a:solidFill>
                  <a:schemeClr val="dk2"/>
                </a:solidFill>
                <a:latin typeface="Trebuchet MS"/>
              </a:rPr>
              <a:t> for Economic Co-operation and Development) methodologies. </a:t>
            </a:r>
          </a:p>
          <a:p>
            <a:pPr lvl="1"/>
            <a:endParaRPr lang="en-US" dirty="0">
              <a:solidFill>
                <a:schemeClr val="dk2"/>
              </a:solidFill>
              <a:latin typeface="Trebuchet MS"/>
            </a:endParaRPr>
          </a:p>
          <a:p>
            <a:pPr lvl="1"/>
            <a:r>
              <a:rPr lang="en-US" b="1" dirty="0">
                <a:solidFill>
                  <a:schemeClr val="accent6"/>
                </a:solidFill>
                <a:latin typeface="Trebuchet MS"/>
              </a:rPr>
              <a:t>Cost of R and Python Packages developed on GitHub</a:t>
            </a:r>
          </a:p>
          <a:p>
            <a:pPr marL="285750" indent="-285750">
              <a:lnSpc>
                <a:spcPct val="150000"/>
              </a:lnSpc>
              <a:buFont typeface="Arial"/>
              <a:buChar char="•"/>
            </a:pPr>
            <a:endParaRPr lang="en-US" dirty="0">
              <a:solidFill>
                <a:schemeClr val="dk2"/>
              </a:solidFill>
              <a:latin typeface="Trebuchet MS"/>
            </a:endParaRPr>
          </a:p>
        </p:txBody>
      </p:sp>
      <p:sp>
        <p:nvSpPr>
          <p:cNvPr id="5" name="TextBox 4">
            <a:extLst>
              <a:ext uri="{FF2B5EF4-FFF2-40B4-BE49-F238E27FC236}">
                <a16:creationId xmlns:a16="http://schemas.microsoft.com/office/drawing/2014/main" id="{7568F3E6-A49E-274E-A6BC-DA709BC0CEDC}"/>
              </a:ext>
            </a:extLst>
          </p:cNvPr>
          <p:cNvSpPr txBox="1"/>
          <p:nvPr/>
        </p:nvSpPr>
        <p:spPr>
          <a:xfrm>
            <a:off x="81140" y="392897"/>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6">
                    <a:lumMod val="75000"/>
                  </a:schemeClr>
                </a:solidFill>
                <a:latin typeface="ITC Franklin Gothic Std Demi Compressed"/>
              </a:rPr>
              <a:t>Prior Work</a:t>
            </a:r>
          </a:p>
        </p:txBody>
      </p:sp>
      <p:sp>
        <p:nvSpPr>
          <p:cNvPr id="11" name="Content Placeholder 10">
            <a:extLst>
              <a:ext uri="{FF2B5EF4-FFF2-40B4-BE49-F238E27FC236}">
                <a16:creationId xmlns:a16="http://schemas.microsoft.com/office/drawing/2014/main" id="{3657EDD3-60B5-4E4F-B77F-8072E4E52C3F}"/>
              </a:ext>
            </a:extLst>
          </p:cNvPr>
          <p:cNvSpPr>
            <a:spLocks noGrp="1"/>
          </p:cNvSpPr>
          <p:nvPr>
            <p:ph idx="1"/>
          </p:nvPr>
        </p:nvSpPr>
        <p:spPr/>
        <p:txBody>
          <a:bodyPr/>
          <a:lstStyle/>
          <a:p>
            <a:pPr marL="0" indent="0">
              <a:buNone/>
            </a:pPr>
            <a:r>
              <a:rPr lang="en-US" dirty="0"/>
              <a:t> </a:t>
            </a:r>
          </a:p>
        </p:txBody>
      </p:sp>
      <p:pic>
        <p:nvPicPr>
          <p:cNvPr id="2" name="Picture 1">
            <a:extLst>
              <a:ext uri="{FF2B5EF4-FFF2-40B4-BE49-F238E27FC236}">
                <a16:creationId xmlns:a16="http://schemas.microsoft.com/office/drawing/2014/main" id="{BAEC2DD2-57D0-5B4C-8F46-D17560AEF145}"/>
              </a:ext>
            </a:extLst>
          </p:cNvPr>
          <p:cNvPicPr>
            <a:picLocks noChangeAspect="1"/>
          </p:cNvPicPr>
          <p:nvPr/>
        </p:nvPicPr>
        <p:blipFill>
          <a:blip r:embed="rId2"/>
          <a:stretch>
            <a:fillRect/>
          </a:stretch>
        </p:blipFill>
        <p:spPr>
          <a:xfrm>
            <a:off x="1300975" y="3628709"/>
            <a:ext cx="5441795" cy="2371726"/>
          </a:xfrm>
          <a:prstGeom prst="rect">
            <a:avLst/>
          </a:prstGeom>
        </p:spPr>
      </p:pic>
    </p:spTree>
    <p:extLst>
      <p:ext uri="{BB962C8B-B14F-4D97-AF65-F5344CB8AC3E}">
        <p14:creationId xmlns:p14="http://schemas.microsoft.com/office/powerpoint/2010/main" val="142621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66196" y="3962893"/>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290214" y="1346420"/>
            <a:ext cx="501033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dk2"/>
                </a:solidFill>
                <a:latin typeface="Trebuchet MS"/>
              </a:rPr>
              <a:t>Discovering and collecting information on software projects that have a </a:t>
            </a:r>
            <a:r>
              <a:rPr lang="en-US" i="1" dirty="0">
                <a:solidFill>
                  <a:srgbClr val="C00000"/>
                </a:solidFill>
                <a:latin typeface="Trebuchet MS"/>
              </a:rPr>
              <a:t>copyright and/or a trademark </a:t>
            </a:r>
            <a:r>
              <a:rPr lang="en-US" dirty="0">
                <a:solidFill>
                  <a:schemeClr val="dk2"/>
                </a:solidFill>
                <a:latin typeface="Trebuchet MS"/>
              </a:rPr>
              <a:t>in the US.</a:t>
            </a:r>
          </a:p>
          <a:p>
            <a:pPr marL="285750" indent="-285750">
              <a:buFont typeface="Arial"/>
              <a:buChar char="•"/>
            </a:pPr>
            <a:r>
              <a:rPr lang="en-US" dirty="0">
                <a:solidFill>
                  <a:schemeClr val="dk2"/>
                </a:solidFill>
                <a:latin typeface="Trebuchet MS"/>
              </a:rPr>
              <a:t>Data Sources:</a:t>
            </a:r>
          </a:p>
          <a:p>
            <a:pPr marL="742950" lvl="1" indent="-285750">
              <a:buFont typeface="Arial"/>
              <a:buChar char="•"/>
            </a:pPr>
            <a:r>
              <a:rPr lang="en-US" dirty="0">
                <a:solidFill>
                  <a:schemeClr val="dk2"/>
                </a:solidFill>
                <a:latin typeface="Trebuchet MS"/>
              </a:rPr>
              <a:t>USPTO trademark and patent data</a:t>
            </a:r>
          </a:p>
          <a:p>
            <a:pPr marL="742950" lvl="1" indent="-285750">
              <a:buFont typeface="Arial"/>
              <a:buChar char="•"/>
            </a:pPr>
            <a:r>
              <a:rPr lang="en-US" dirty="0">
                <a:solidFill>
                  <a:schemeClr val="dk2"/>
                </a:solidFill>
                <a:latin typeface="Trebuchet MS"/>
              </a:rPr>
              <a:t>Library of Congress Copyright data (scraping)</a:t>
            </a:r>
          </a:p>
          <a:p>
            <a:endParaRPr lang="en-US" dirty="0">
              <a:solidFill>
                <a:schemeClr val="dk2"/>
              </a:solidFill>
              <a:latin typeface="Trebuchet MS"/>
            </a:endParaRPr>
          </a:p>
          <a:p>
            <a:pPr marL="285750" indent="-285750">
              <a:buFont typeface="Arial"/>
              <a:buChar char="•"/>
            </a:pPr>
            <a:r>
              <a:rPr lang="en-US" dirty="0">
                <a:solidFill>
                  <a:schemeClr val="dk2"/>
                </a:solidFill>
                <a:latin typeface="Trebuchet MS"/>
              </a:rPr>
              <a:t>Data Analysis: </a:t>
            </a:r>
            <a:r>
              <a:rPr lang="en-US" i="1" dirty="0">
                <a:solidFill>
                  <a:srgbClr val="C00000"/>
                </a:solidFill>
                <a:latin typeface="Trebuchet MS"/>
              </a:rPr>
              <a:t>contributions by sector </a:t>
            </a:r>
            <a:r>
              <a:rPr lang="en-US" dirty="0">
                <a:solidFill>
                  <a:schemeClr val="dk2"/>
                </a:solidFill>
                <a:latin typeface="Trebuchet MS"/>
              </a:rPr>
              <a:t>(business, university, government, household), and </a:t>
            </a:r>
            <a:r>
              <a:rPr lang="en-US" i="1" dirty="0">
                <a:solidFill>
                  <a:srgbClr val="C00000"/>
                </a:solidFill>
                <a:latin typeface="Trebuchet MS"/>
              </a:rPr>
              <a:t>by geography</a:t>
            </a:r>
            <a:r>
              <a:rPr lang="en-US" dirty="0">
                <a:solidFill>
                  <a:schemeClr val="dk2"/>
                </a:solidFill>
                <a:latin typeface="Trebuchet MS"/>
              </a:rPr>
              <a:t>.</a:t>
            </a:r>
          </a:p>
          <a:p>
            <a:pPr marL="285750" indent="-285750">
              <a:buFont typeface="Arial"/>
              <a:buChar char="•"/>
            </a:pPr>
            <a:endParaRPr lang="en-US" dirty="0">
              <a:solidFill>
                <a:schemeClr val="dk2"/>
              </a:solidFill>
              <a:latin typeface="Trebuchet MS"/>
            </a:endParaRPr>
          </a:p>
          <a:p>
            <a:pPr marL="285750" indent="-285750">
              <a:buFont typeface="Arial"/>
              <a:buChar char="•"/>
            </a:pPr>
            <a:r>
              <a:rPr lang="en-US" dirty="0">
                <a:solidFill>
                  <a:schemeClr val="dk2"/>
                </a:solidFill>
                <a:latin typeface="Trebuchet MS"/>
              </a:rPr>
              <a:t>Using ORCID database to find information on </a:t>
            </a:r>
            <a:r>
              <a:rPr lang="en-US" i="1" dirty="0">
                <a:solidFill>
                  <a:srgbClr val="C00000"/>
                </a:solidFill>
                <a:latin typeface="Trebuchet MS"/>
              </a:rPr>
              <a:t>developers of R </a:t>
            </a:r>
            <a:r>
              <a:rPr lang="en-US" dirty="0">
                <a:solidFill>
                  <a:schemeClr val="dk2"/>
                </a:solidFill>
                <a:latin typeface="Trebuchet MS"/>
              </a:rPr>
              <a:t>packages that are registered on CRAN.</a:t>
            </a:r>
          </a:p>
          <a:p>
            <a:pPr marL="285750" indent="-285750">
              <a:buFont typeface="Arial"/>
              <a:buChar char="•"/>
            </a:pPr>
            <a:endParaRPr lang="en-US" dirty="0">
              <a:solidFill>
                <a:schemeClr val="dk2"/>
              </a:solidFill>
              <a:latin typeface="Trebuchet MS"/>
            </a:endParaRPr>
          </a:p>
          <a:p>
            <a:pPr marL="285750" indent="-285750">
              <a:buFont typeface="Arial"/>
              <a:buChar char="•"/>
            </a:pPr>
            <a:endParaRPr lang="en-US" dirty="0">
              <a:solidFill>
                <a:schemeClr val="dk2"/>
              </a:solidFill>
              <a:latin typeface="Trebuchet MS"/>
            </a:endParaRPr>
          </a:p>
          <a:p>
            <a:pPr marL="285750" indent="-285750">
              <a:buFont typeface="Arial"/>
              <a:buChar char="•"/>
            </a:pPr>
            <a:endParaRPr lang="en-US" dirty="0">
              <a:solidFill>
                <a:schemeClr val="dk2"/>
              </a:solidFill>
              <a:latin typeface="Trebuchet MS"/>
            </a:endParaRPr>
          </a:p>
          <a:p>
            <a:pPr marL="285750" indent="-285750">
              <a:buFont typeface="Arial"/>
              <a:buChar char="•"/>
            </a:pPr>
            <a:endParaRPr lang="en-US" dirty="0">
              <a:solidFill>
                <a:schemeClr val="dk2"/>
              </a:solidFill>
              <a:latin typeface="Trebuchet MS"/>
            </a:endParaRPr>
          </a:p>
          <a:p>
            <a:pPr marL="285750" indent="-285750">
              <a:buFont typeface="Arial"/>
              <a:buChar char="•"/>
            </a:pPr>
            <a:endParaRPr lang="en-US" dirty="0">
              <a:solidFill>
                <a:schemeClr val="dk2"/>
              </a:solidFill>
              <a:latin typeface="Trebuchet MS"/>
            </a:endParaRPr>
          </a:p>
          <a:p>
            <a:pPr marL="285750" indent="-285750">
              <a:buFont typeface="Arial"/>
              <a:buChar char="•"/>
            </a:pPr>
            <a:endParaRPr lang="en-US" dirty="0">
              <a:solidFill>
                <a:schemeClr val="dk2"/>
              </a:solidFill>
              <a:latin typeface="Trebuchet MS"/>
            </a:endParaRPr>
          </a:p>
        </p:txBody>
      </p:sp>
      <p:sp>
        <p:nvSpPr>
          <p:cNvPr id="5" name="TextBox 4">
            <a:extLst>
              <a:ext uri="{FF2B5EF4-FFF2-40B4-BE49-F238E27FC236}">
                <a16:creationId xmlns:a16="http://schemas.microsoft.com/office/drawing/2014/main" id="{7568F3E6-A49E-274E-A6BC-DA709BC0CEDC}"/>
              </a:ext>
            </a:extLst>
          </p:cNvPr>
          <p:cNvSpPr txBox="1"/>
          <p:nvPr/>
        </p:nvSpPr>
        <p:spPr>
          <a:xfrm>
            <a:off x="-216225" y="248270"/>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chemeClr val="accent6">
                    <a:lumMod val="75000"/>
                  </a:schemeClr>
                </a:solidFill>
                <a:latin typeface="ITC Franklin Gothic Std Demi Compressed"/>
              </a:rPr>
              <a:t>Summer Project Goals &amp; Deliverables</a:t>
            </a:r>
          </a:p>
        </p:txBody>
      </p:sp>
      <p:sp>
        <p:nvSpPr>
          <p:cNvPr id="6" name="Content Placeholder 5">
            <a:extLst>
              <a:ext uri="{FF2B5EF4-FFF2-40B4-BE49-F238E27FC236}">
                <a16:creationId xmlns:a16="http://schemas.microsoft.com/office/drawing/2014/main" id="{4D553E6B-025D-4D43-BF9B-FAFA971FDA5F}"/>
              </a:ext>
            </a:extLst>
          </p:cNvPr>
          <p:cNvSpPr>
            <a:spLocks noGrp="1"/>
          </p:cNvSpPr>
          <p:nvPr>
            <p:ph idx="1"/>
          </p:nvPr>
        </p:nvSpPr>
        <p:spPr/>
        <p:txBody>
          <a:bodyPr/>
          <a:lstStyle/>
          <a:p>
            <a:pPr marL="0" indent="0">
              <a:buNone/>
            </a:pPr>
            <a:r>
              <a:rPr lang="en-US" dirty="0"/>
              <a:t> </a:t>
            </a:r>
          </a:p>
        </p:txBody>
      </p:sp>
      <p:pic>
        <p:nvPicPr>
          <p:cNvPr id="8" name="Google Shape;228;p51">
            <a:extLst>
              <a:ext uri="{FF2B5EF4-FFF2-40B4-BE49-F238E27FC236}">
                <a16:creationId xmlns:a16="http://schemas.microsoft.com/office/drawing/2014/main" id="{B2982408-4022-6A46-B3D6-F8CB2B2FB09B}"/>
              </a:ext>
            </a:extLst>
          </p:cNvPr>
          <p:cNvPicPr preferRelativeResize="0"/>
          <p:nvPr/>
        </p:nvPicPr>
        <p:blipFill>
          <a:blip r:embed="rId2">
            <a:alphaModFix/>
          </a:blip>
          <a:stretch>
            <a:fillRect/>
          </a:stretch>
        </p:blipFill>
        <p:spPr>
          <a:xfrm>
            <a:off x="5002343" y="833045"/>
            <a:ext cx="4043654" cy="3776179"/>
          </a:xfrm>
          <a:prstGeom prst="rect">
            <a:avLst/>
          </a:prstGeom>
          <a:noFill/>
          <a:ln>
            <a:noFill/>
          </a:ln>
        </p:spPr>
      </p:pic>
      <p:sp>
        <p:nvSpPr>
          <p:cNvPr id="2" name="TextBox 1">
            <a:extLst>
              <a:ext uri="{FF2B5EF4-FFF2-40B4-BE49-F238E27FC236}">
                <a16:creationId xmlns:a16="http://schemas.microsoft.com/office/drawing/2014/main" id="{F29FC493-E0E2-D84B-B10C-1AC85BC8A32B}"/>
              </a:ext>
            </a:extLst>
          </p:cNvPr>
          <p:cNvSpPr txBox="1"/>
          <p:nvPr/>
        </p:nvSpPr>
        <p:spPr>
          <a:xfrm>
            <a:off x="267086" y="977088"/>
            <a:ext cx="3276859" cy="369332"/>
          </a:xfrm>
          <a:prstGeom prst="rect">
            <a:avLst/>
          </a:prstGeom>
          <a:noFill/>
        </p:spPr>
        <p:txBody>
          <a:bodyPr wrap="none" rtlCol="0">
            <a:spAutoFit/>
          </a:bodyPr>
          <a:lstStyle/>
          <a:p>
            <a:r>
              <a:rPr lang="en-US" b="1" dirty="0">
                <a:solidFill>
                  <a:schemeClr val="dk2"/>
                </a:solidFill>
                <a:latin typeface="Trebuchet MS"/>
              </a:rPr>
              <a:t>What is the Universe of OSS?</a:t>
            </a:r>
          </a:p>
        </p:txBody>
      </p:sp>
      <p:sp>
        <p:nvSpPr>
          <p:cNvPr id="4" name="Rectangle 3">
            <a:extLst>
              <a:ext uri="{FF2B5EF4-FFF2-40B4-BE49-F238E27FC236}">
                <a16:creationId xmlns:a16="http://schemas.microsoft.com/office/drawing/2014/main" id="{E950244D-E73C-894E-9DFA-77748F8F05C1}"/>
              </a:ext>
            </a:extLst>
          </p:cNvPr>
          <p:cNvSpPr/>
          <p:nvPr/>
        </p:nvSpPr>
        <p:spPr>
          <a:xfrm>
            <a:off x="4936273" y="4609224"/>
            <a:ext cx="4088781" cy="1477328"/>
          </a:xfrm>
          <a:prstGeom prst="rect">
            <a:avLst/>
          </a:prstGeom>
        </p:spPr>
        <p:txBody>
          <a:bodyPr wrap="square">
            <a:spAutoFit/>
          </a:bodyPr>
          <a:lstStyle/>
          <a:p>
            <a:pPr marL="285750" indent="-285750">
              <a:buFont typeface="Arial"/>
              <a:buChar char="•"/>
            </a:pPr>
            <a:r>
              <a:rPr lang="en-US" dirty="0">
                <a:solidFill>
                  <a:schemeClr val="dk2"/>
                </a:solidFill>
                <a:latin typeface="Trebuchet MS"/>
              </a:rPr>
              <a:t>Analyze interactions between contributors and the </a:t>
            </a:r>
            <a:r>
              <a:rPr lang="en-US" i="1" dirty="0">
                <a:solidFill>
                  <a:schemeClr val="accent6"/>
                </a:solidFill>
                <a:latin typeface="Trebuchet MS"/>
              </a:rPr>
              <a:t>diffusion of OSS innovation </a:t>
            </a:r>
            <a:r>
              <a:rPr lang="en-US" dirty="0">
                <a:solidFill>
                  <a:schemeClr val="dk2"/>
                </a:solidFill>
                <a:latin typeface="Trebuchet MS"/>
              </a:rPr>
              <a:t>across institutions and sectors using </a:t>
            </a:r>
            <a:r>
              <a:rPr lang="en-US" i="1" dirty="0">
                <a:solidFill>
                  <a:srgbClr val="C00000"/>
                </a:solidFill>
                <a:latin typeface="Trebuchet MS"/>
              </a:rPr>
              <a:t>dependency and contributor networks</a:t>
            </a:r>
            <a:r>
              <a:rPr lang="en-US" dirty="0">
                <a:solidFill>
                  <a:schemeClr val="dk2"/>
                </a:solidFill>
                <a:latin typeface="Trebuchet MS"/>
              </a:rPr>
              <a:t>.</a:t>
            </a:r>
          </a:p>
        </p:txBody>
      </p:sp>
    </p:spTree>
    <p:extLst>
      <p:ext uri="{BB962C8B-B14F-4D97-AF65-F5344CB8AC3E}">
        <p14:creationId xmlns:p14="http://schemas.microsoft.com/office/powerpoint/2010/main" val="363118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18</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1210334"/>
            <a:ext cx="9072649" cy="997380"/>
          </a:xfrm>
        </p:spPr>
        <p:txBody>
          <a:bodyPr vert="horz" anchor="t"/>
          <a:lstStyle/>
          <a:p>
            <a:r>
              <a:rPr lang="en-US" b="1"/>
              <a:t>04-Measuring the Public Funding of R&amp;D </a:t>
            </a:r>
            <a:endParaRPr lang="en-US"/>
          </a:p>
        </p:txBody>
      </p:sp>
      <p:pic>
        <p:nvPicPr>
          <p:cNvPr id="7" name="Picture 7" descr="A picture containing transport, wheel&#10;&#10;Description generated with very high confidence">
            <a:extLst>
              <a:ext uri="{FF2B5EF4-FFF2-40B4-BE49-F238E27FC236}">
                <a16:creationId xmlns:a16="http://schemas.microsoft.com/office/drawing/2014/main" id="{E66F53D2-9C15-472A-B7B7-4AEA8CA10E9B}"/>
              </a:ext>
            </a:extLst>
          </p:cNvPr>
          <p:cNvPicPr>
            <a:picLocks noChangeAspect="1"/>
          </p:cNvPicPr>
          <p:nvPr/>
        </p:nvPicPr>
        <p:blipFill>
          <a:blip r:embed="rId3"/>
          <a:stretch>
            <a:fillRect/>
          </a:stretch>
        </p:blipFill>
        <p:spPr>
          <a:xfrm>
            <a:off x="1202724" y="1971855"/>
            <a:ext cx="2265690" cy="2151262"/>
          </a:xfrm>
          <a:prstGeom prst="rect">
            <a:avLst/>
          </a:prstGeom>
        </p:spPr>
      </p:pic>
      <p:pic>
        <p:nvPicPr>
          <p:cNvPr id="9" name="Picture 9" descr="A picture containing clipart&#10;&#10;Description generated with high confidence">
            <a:extLst>
              <a:ext uri="{FF2B5EF4-FFF2-40B4-BE49-F238E27FC236}">
                <a16:creationId xmlns:a16="http://schemas.microsoft.com/office/drawing/2014/main" id="{C74484DF-B30D-4D54-87E2-627E5ED36AA4}"/>
              </a:ext>
            </a:extLst>
          </p:cNvPr>
          <p:cNvPicPr>
            <a:picLocks noChangeAspect="1"/>
          </p:cNvPicPr>
          <p:nvPr/>
        </p:nvPicPr>
        <p:blipFill>
          <a:blip r:embed="rId4"/>
          <a:stretch>
            <a:fillRect/>
          </a:stretch>
        </p:blipFill>
        <p:spPr>
          <a:xfrm>
            <a:off x="4508157" y="2143038"/>
            <a:ext cx="2512753" cy="769210"/>
          </a:xfrm>
          <a:prstGeom prst="rect">
            <a:avLst/>
          </a:prstGeom>
        </p:spPr>
      </p:pic>
      <p:pic>
        <p:nvPicPr>
          <p:cNvPr id="11" name="Picture 11">
            <a:extLst>
              <a:ext uri="{FF2B5EF4-FFF2-40B4-BE49-F238E27FC236}">
                <a16:creationId xmlns:a16="http://schemas.microsoft.com/office/drawing/2014/main" id="{D0BF2C27-D853-4D53-9A0B-0B8D026D8675}"/>
              </a:ext>
            </a:extLst>
          </p:cNvPr>
          <p:cNvPicPr>
            <a:picLocks noChangeAspect="1"/>
          </p:cNvPicPr>
          <p:nvPr/>
        </p:nvPicPr>
        <p:blipFill>
          <a:blip r:embed="rId5"/>
          <a:stretch>
            <a:fillRect/>
          </a:stretch>
        </p:blipFill>
        <p:spPr>
          <a:xfrm>
            <a:off x="4508157" y="3276220"/>
            <a:ext cx="2418160" cy="845928"/>
          </a:xfrm>
          <a:prstGeom prst="rect">
            <a:avLst/>
          </a:prstGeom>
        </p:spPr>
      </p:pic>
      <p:sp>
        <p:nvSpPr>
          <p:cNvPr id="5" name="TextBox 4">
            <a:extLst>
              <a:ext uri="{FF2B5EF4-FFF2-40B4-BE49-F238E27FC236}">
                <a16:creationId xmlns:a16="http://schemas.microsoft.com/office/drawing/2014/main" id="{D4E0390D-0B85-4A67-9376-F875FCC32066}"/>
              </a:ext>
            </a:extLst>
          </p:cNvPr>
          <p:cNvSpPr txBox="1"/>
          <p:nvPr/>
        </p:nvSpPr>
        <p:spPr>
          <a:xfrm>
            <a:off x="91406" y="4308111"/>
            <a:ext cx="9055083" cy="1938992"/>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r>
              <a:rPr lang="en-US" sz="2400" b="1" dirty="0">
                <a:solidFill>
                  <a:schemeClr val="accent6">
                    <a:lumMod val="75000"/>
                  </a:schemeClr>
                </a:solidFill>
              </a:rPr>
              <a:t>Team</a:t>
            </a:r>
            <a:endParaRPr lang="en-US" sz="2400" b="1" dirty="0">
              <a:solidFill>
                <a:schemeClr val="accent6">
                  <a:lumMod val="75000"/>
                </a:schemeClr>
              </a:solidFill>
              <a:ea typeface="+mn-lt"/>
              <a:cs typeface="+mn-lt"/>
            </a:endParaRPr>
          </a:p>
          <a:p>
            <a:pPr lvl="1"/>
            <a:r>
              <a:rPr lang="en-US" sz="2400" dirty="0">
                <a:ea typeface="+mn-lt"/>
                <a:cs typeface="+mn-lt"/>
              </a:rPr>
              <a:t>Sponsor – John Jankowski, NSF NCSES Director for R&amp;D Statistics</a:t>
            </a:r>
            <a:br>
              <a:rPr lang="en-US" sz="2400" dirty="0">
                <a:ea typeface="+mn-lt"/>
                <a:cs typeface="+mn-lt"/>
              </a:rPr>
            </a:br>
            <a:r>
              <a:rPr lang="en-US" sz="2400" b="1" dirty="0">
                <a:solidFill>
                  <a:schemeClr val="accent6">
                    <a:lumMod val="75000"/>
                  </a:schemeClr>
                </a:solidFill>
              </a:rPr>
              <a:t>SDAD - Stephanie Shipp, economist​, Joel Thurston, social psychologist​, Alyssa </a:t>
            </a:r>
            <a:r>
              <a:rPr lang="en-US" sz="2400" b="1" dirty="0" err="1">
                <a:solidFill>
                  <a:schemeClr val="accent6">
                    <a:lumMod val="75000"/>
                  </a:schemeClr>
                </a:solidFill>
              </a:rPr>
              <a:t>Fowers</a:t>
            </a:r>
            <a:r>
              <a:rPr lang="en-US" sz="2400" b="1" dirty="0">
                <a:solidFill>
                  <a:schemeClr val="accent6">
                    <a:lumMod val="75000"/>
                  </a:schemeClr>
                </a:solidFill>
              </a:rPr>
              <a:t>, DSPG Graduate student, and YOU????</a:t>
            </a:r>
            <a:endParaRPr lang="en-US" sz="2400" b="1" dirty="0">
              <a:solidFill>
                <a:schemeClr val="accent6">
                  <a:lumMod val="75000"/>
                </a:schemeClr>
              </a:solidFill>
              <a:cs typeface="Calibri"/>
            </a:endParaRPr>
          </a:p>
        </p:txBody>
      </p:sp>
    </p:spTree>
    <p:extLst>
      <p:ext uri="{BB962C8B-B14F-4D97-AF65-F5344CB8AC3E}">
        <p14:creationId xmlns:p14="http://schemas.microsoft.com/office/powerpoint/2010/main" val="413922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1BEE482-5994-614F-9E2D-0B79CC28F5F1}"/>
              </a:ext>
            </a:extLst>
          </p:cNvPr>
          <p:cNvSpPr/>
          <p:nvPr/>
        </p:nvSpPr>
        <p:spPr>
          <a:xfrm>
            <a:off x="5774815" y="1315254"/>
            <a:ext cx="2171006" cy="2626017"/>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118415A-D74F-824C-A31D-4BDFE4AA68BE}"/>
              </a:ext>
            </a:extLst>
          </p:cNvPr>
          <p:cNvSpPr/>
          <p:nvPr/>
        </p:nvSpPr>
        <p:spPr>
          <a:xfrm>
            <a:off x="5774814" y="2353473"/>
            <a:ext cx="2171007" cy="546213"/>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A12ADC7-359A-AB4C-8946-C66396F8D158}"/>
              </a:ext>
            </a:extLst>
          </p:cNvPr>
          <p:cNvSpPr>
            <a:spLocks noGrp="1"/>
          </p:cNvSpPr>
          <p:nvPr>
            <p:ph type="sldNum" sz="quarter" idx="10"/>
          </p:nvPr>
        </p:nvSpPr>
        <p:spPr/>
        <p:txBody>
          <a:bodyPr/>
          <a:lstStyle/>
          <a:p>
            <a:fld id="{0F418C06-167A-E646-9EF6-18275B625F6B}" type="slidenum">
              <a:rPr lang="en-US" smtClean="0"/>
              <a:pPr/>
              <a:t>19</a:t>
            </a:fld>
            <a:endParaRPr lang="en-US"/>
          </a:p>
        </p:txBody>
      </p:sp>
      <p:sp>
        <p:nvSpPr>
          <p:cNvPr id="8" name="Text Placeholder 2">
            <a:extLst>
              <a:ext uri="{FF2B5EF4-FFF2-40B4-BE49-F238E27FC236}">
                <a16:creationId xmlns:a16="http://schemas.microsoft.com/office/drawing/2014/main" id="{072A1037-6E81-364A-9453-9F2F7021D397}"/>
              </a:ext>
            </a:extLst>
          </p:cNvPr>
          <p:cNvSpPr txBox="1">
            <a:spLocks/>
          </p:cNvSpPr>
          <p:nvPr/>
        </p:nvSpPr>
        <p:spPr>
          <a:xfrm>
            <a:off x="5774813" y="1332297"/>
            <a:ext cx="3057525" cy="2626018"/>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accent6">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2400" dirty="0">
                <a:solidFill>
                  <a:schemeClr val="bg1">
                    <a:lumMod val="65000"/>
                  </a:schemeClr>
                </a:solidFill>
              </a:rPr>
              <a:t>dementia</a:t>
            </a:r>
          </a:p>
          <a:p>
            <a:pPr algn="l"/>
            <a:r>
              <a:rPr lang="en-US" sz="2400" dirty="0">
                <a:solidFill>
                  <a:schemeClr val="bg1">
                    <a:lumMod val="65000"/>
                  </a:schemeClr>
                </a:solidFill>
              </a:rPr>
              <a:t>food safety</a:t>
            </a:r>
          </a:p>
          <a:p>
            <a:pPr algn="l"/>
            <a:endParaRPr lang="en-US" sz="2000" dirty="0">
              <a:solidFill>
                <a:schemeClr val="bg1">
                  <a:lumMod val="65000"/>
                </a:schemeClr>
              </a:solidFill>
            </a:endParaRPr>
          </a:p>
          <a:p>
            <a:pPr algn="l"/>
            <a:endParaRPr lang="en-US" sz="2400" dirty="0"/>
          </a:p>
          <a:p>
            <a:pPr algn="l"/>
            <a:r>
              <a:rPr lang="en-US" sz="2400" dirty="0">
                <a:solidFill>
                  <a:schemeClr val="bg1">
                    <a:lumMod val="65000"/>
                  </a:schemeClr>
                </a:solidFill>
              </a:rPr>
              <a:t>prosthetics</a:t>
            </a:r>
          </a:p>
          <a:p>
            <a:pPr algn="l"/>
            <a:r>
              <a:rPr lang="en-US" sz="2400" dirty="0">
                <a:solidFill>
                  <a:schemeClr val="bg1">
                    <a:lumMod val="65000"/>
                  </a:schemeClr>
                </a:solidFill>
              </a:rPr>
              <a:t>solar energy</a:t>
            </a:r>
          </a:p>
          <a:p>
            <a:pPr algn="l"/>
            <a:endParaRPr lang="en-US" sz="2800" dirty="0"/>
          </a:p>
        </p:txBody>
      </p:sp>
      <p:sp>
        <p:nvSpPr>
          <p:cNvPr id="5" name="Text Placeholder 2">
            <a:extLst>
              <a:ext uri="{FF2B5EF4-FFF2-40B4-BE49-F238E27FC236}">
                <a16:creationId xmlns:a16="http://schemas.microsoft.com/office/drawing/2014/main" id="{FC3A00E7-52A6-BA4D-AA0A-4E4B129F4FA5}"/>
              </a:ext>
            </a:extLst>
          </p:cNvPr>
          <p:cNvSpPr txBox="1">
            <a:spLocks/>
          </p:cNvSpPr>
          <p:nvPr/>
        </p:nvSpPr>
        <p:spPr>
          <a:xfrm>
            <a:off x="122216" y="2332454"/>
            <a:ext cx="9371831" cy="2626018"/>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accent6">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2400" dirty="0"/>
              <a:t>How much public R&amp;D funding goes towards  </a:t>
            </a:r>
            <a:r>
              <a:rPr lang="en-US" sz="2400" dirty="0">
                <a:solidFill>
                  <a:schemeClr val="accent6">
                    <a:lumMod val="50000"/>
                  </a:schemeClr>
                </a:solidFill>
              </a:rPr>
              <a:t>nanotechnology   </a:t>
            </a:r>
            <a:r>
              <a:rPr lang="en-US" sz="2400" dirty="0"/>
              <a:t>?</a:t>
            </a:r>
          </a:p>
          <a:p>
            <a:pPr algn="l"/>
            <a:r>
              <a:rPr lang="en-US" sz="2800" dirty="0"/>
              <a:t>		</a:t>
            </a:r>
          </a:p>
          <a:p>
            <a:pPr algn="l"/>
            <a:endParaRPr lang="en-US" sz="2800" dirty="0"/>
          </a:p>
          <a:p>
            <a:pPr algn="l"/>
            <a:r>
              <a:rPr lang="en-US" sz="2800" dirty="0"/>
              <a:t>		</a:t>
            </a:r>
            <a:r>
              <a:rPr lang="en-US" sz="2400" dirty="0"/>
              <a:t>…in the US?</a:t>
            </a:r>
          </a:p>
          <a:p>
            <a:pPr algn="l"/>
            <a:r>
              <a:rPr lang="en-US" sz="2400" dirty="0"/>
              <a:t>		…from the federal government?</a:t>
            </a:r>
          </a:p>
          <a:p>
            <a:pPr algn="l"/>
            <a:r>
              <a:rPr lang="en-US" sz="2400" dirty="0"/>
              <a:t>		…within a specific scientific agency?</a:t>
            </a:r>
          </a:p>
        </p:txBody>
      </p:sp>
    </p:spTree>
    <p:extLst>
      <p:ext uri="{BB962C8B-B14F-4D97-AF65-F5344CB8AC3E}">
        <p14:creationId xmlns:p14="http://schemas.microsoft.com/office/powerpoint/2010/main" val="277196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CF91F411-97B5-8545-B111-899BF8768F4D}"/>
              </a:ext>
            </a:extLst>
          </p:cNvPr>
          <p:cNvGraphicFramePr>
            <a:graphicFrameLocks noGrp="1"/>
          </p:cNvGraphicFramePr>
          <p:nvPr>
            <p:ph idx="1"/>
          </p:nvPr>
        </p:nvGraphicFramePr>
        <p:xfrm>
          <a:off x="0" y="0"/>
          <a:ext cx="0" cy="0"/>
        </p:xfrm>
        <a:graphic>
          <a:graphicData uri="http://schemas.openxmlformats.org/drawingml/2006/table">
            <a:tbl>
              <a:tblPr firstRow="1" firstCol="1" bandRow="1">
                <a:tableStyleId>{5C22544A-7EE6-4342-B048-85BDC9FD1C3A}</a:tableStyleId>
              </a:tblPr>
              <a:tblGrid>
                <a:gridCol w="25400">
                  <a:extLst>
                    <a:ext uri="{9D8B030D-6E8A-4147-A177-3AD203B41FA5}">
                      <a16:colId xmlns:a16="http://schemas.microsoft.com/office/drawing/2014/main" val="908388627"/>
                    </a:ext>
                  </a:extLst>
                </a:gridCol>
                <a:gridCol w="25400">
                  <a:extLst>
                    <a:ext uri="{9D8B030D-6E8A-4147-A177-3AD203B41FA5}">
                      <a16:colId xmlns:a16="http://schemas.microsoft.com/office/drawing/2014/main" val="460936327"/>
                    </a:ext>
                  </a:extLst>
                </a:gridCol>
                <a:gridCol w="25400">
                  <a:extLst>
                    <a:ext uri="{9D8B030D-6E8A-4147-A177-3AD203B41FA5}">
                      <a16:colId xmlns:a16="http://schemas.microsoft.com/office/drawing/2014/main" val="1840101414"/>
                    </a:ext>
                  </a:extLst>
                </a:gridCol>
              </a:tblGrid>
              <a:tr h="0">
                <a:tc>
                  <a:txBody>
                    <a:bodyPr/>
                    <a:lstStyle/>
                    <a:p>
                      <a:pPr marL="0" marR="0" algn="ctr">
                        <a:spcBef>
                          <a:spcPts val="0"/>
                        </a:spcBef>
                        <a:spcAft>
                          <a:spcPts val="0"/>
                        </a:spcAft>
                      </a:pPr>
                      <a:r>
                        <a:rPr lang="en-US" sz="100">
                          <a:effectLst/>
                        </a:rPr>
                        <a:t>Week</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00">
                          <a:effectLst/>
                        </a:rPr>
                        <a:t>DSPG 2019 dates</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00">
                          <a:effectLst/>
                        </a:rPr>
                        <a:t>UVA Calendar</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9553700"/>
                  </a:ext>
                </a:extLst>
              </a:tr>
              <a:tr h="0">
                <a:tc>
                  <a:txBody>
                    <a:bodyPr/>
                    <a:lstStyle/>
                    <a:p>
                      <a:pPr marL="0" marR="0">
                        <a:spcBef>
                          <a:spcPts val="0"/>
                        </a:spcBef>
                        <a:spcAft>
                          <a:spcPts val="0"/>
                        </a:spcAft>
                      </a:pPr>
                      <a:r>
                        <a:rPr lang="en-US" sz="100">
                          <a:effectLst/>
                        </a:rPr>
                        <a:t>Wk 1 - May 28-Jun 1</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DSPG Fellows start</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57641138"/>
                  </a:ext>
                </a:extLst>
              </a:tr>
              <a:tr h="0">
                <a:tc>
                  <a:txBody>
                    <a:bodyPr/>
                    <a:lstStyle/>
                    <a:p>
                      <a:pPr marL="0" marR="0">
                        <a:spcBef>
                          <a:spcPts val="0"/>
                        </a:spcBef>
                        <a:spcAft>
                          <a:spcPts val="0"/>
                        </a:spcAft>
                      </a:pPr>
                      <a:r>
                        <a:rPr lang="en-US" sz="100">
                          <a:effectLst/>
                        </a:rPr>
                        <a:t>Wk 2 - Jun 3-7</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DSPG Interns start</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Summer Session I ends on June 8th</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51669871"/>
                  </a:ext>
                </a:extLst>
              </a:tr>
              <a:tr h="0">
                <a:tc>
                  <a:txBody>
                    <a:bodyPr/>
                    <a:lstStyle/>
                    <a:p>
                      <a:pPr marL="0" marR="0">
                        <a:spcBef>
                          <a:spcPts val="0"/>
                        </a:spcBef>
                        <a:spcAft>
                          <a:spcPts val="0"/>
                        </a:spcAft>
                      </a:pPr>
                      <a:r>
                        <a:rPr lang="en-US" sz="100">
                          <a:effectLst/>
                        </a:rPr>
                        <a:t>Wk 3 - Jun 10-14</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Summer Session II starts on June 10th</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945581"/>
                  </a:ext>
                </a:extLst>
              </a:tr>
              <a:tr h="0">
                <a:tc>
                  <a:txBody>
                    <a:bodyPr/>
                    <a:lstStyle/>
                    <a:p>
                      <a:pPr marL="0" marR="0">
                        <a:spcBef>
                          <a:spcPts val="0"/>
                        </a:spcBef>
                        <a:spcAft>
                          <a:spcPts val="0"/>
                        </a:spcAft>
                      </a:pPr>
                      <a:r>
                        <a:rPr lang="en-US" sz="100">
                          <a:effectLst/>
                        </a:rPr>
                        <a:t>Wk 4 - Jun 17-21</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68903456"/>
                  </a:ext>
                </a:extLst>
              </a:tr>
              <a:tr h="0">
                <a:tc>
                  <a:txBody>
                    <a:bodyPr/>
                    <a:lstStyle/>
                    <a:p>
                      <a:pPr marL="0" marR="0">
                        <a:spcBef>
                          <a:spcPts val="0"/>
                        </a:spcBef>
                        <a:spcAft>
                          <a:spcPts val="0"/>
                        </a:spcAft>
                      </a:pPr>
                      <a:r>
                        <a:rPr lang="en-US" sz="100">
                          <a:effectLst/>
                        </a:rPr>
                        <a:t>Wk 5 - Jun 24-28</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00">
                          <a:effectLst/>
                        </a:rPr>
                        <a:t>Peer-review (mid-week) </a:t>
                      </a:r>
                    </a:p>
                    <a:p>
                      <a:pPr marL="0" marR="0">
                        <a:spcBef>
                          <a:spcPts val="0"/>
                        </a:spcBef>
                        <a:spcAft>
                          <a:spcPts val="0"/>
                        </a:spcAft>
                      </a:pPr>
                      <a:r>
                        <a:rPr lang="en-US" sz="100">
                          <a:effectLst/>
                        </a:rPr>
                        <a:t>DSPG midterm presentations (Thr/Fri)</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71198443"/>
                  </a:ext>
                </a:extLst>
              </a:tr>
              <a:tr h="0">
                <a:tc>
                  <a:txBody>
                    <a:bodyPr/>
                    <a:lstStyle/>
                    <a:p>
                      <a:pPr marL="0" marR="0">
                        <a:spcBef>
                          <a:spcPts val="0"/>
                        </a:spcBef>
                        <a:spcAft>
                          <a:spcPts val="0"/>
                        </a:spcAft>
                      </a:pPr>
                      <a:r>
                        <a:rPr lang="en-US" sz="100">
                          <a:effectLst/>
                        </a:rPr>
                        <a:t>Wk 6 - Jul 1-5</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Summer Session II ends on July 6th</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74779963"/>
                  </a:ext>
                </a:extLst>
              </a:tr>
              <a:tr h="0">
                <a:tc>
                  <a:txBody>
                    <a:bodyPr/>
                    <a:lstStyle/>
                    <a:p>
                      <a:pPr marL="0" marR="0">
                        <a:spcBef>
                          <a:spcPts val="0"/>
                        </a:spcBef>
                        <a:spcAft>
                          <a:spcPts val="0"/>
                        </a:spcAft>
                      </a:pPr>
                      <a:r>
                        <a:rPr lang="en-US" sz="100">
                          <a:effectLst/>
                        </a:rPr>
                        <a:t>Wk 7 - Jul 8-12</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Summer Session III starts on Jul 8th</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8411216"/>
                  </a:ext>
                </a:extLst>
              </a:tr>
              <a:tr h="0">
                <a:tc>
                  <a:txBody>
                    <a:bodyPr/>
                    <a:lstStyle/>
                    <a:p>
                      <a:pPr marL="0" marR="0">
                        <a:spcBef>
                          <a:spcPts val="0"/>
                        </a:spcBef>
                        <a:spcAft>
                          <a:spcPts val="0"/>
                        </a:spcAft>
                      </a:pPr>
                      <a:r>
                        <a:rPr lang="en-US" sz="100">
                          <a:effectLst/>
                        </a:rPr>
                        <a:t>Wk 8 - Jul 15-19</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60476339"/>
                  </a:ext>
                </a:extLst>
              </a:tr>
              <a:tr h="0">
                <a:tc>
                  <a:txBody>
                    <a:bodyPr/>
                    <a:lstStyle/>
                    <a:p>
                      <a:pPr marL="0" marR="0">
                        <a:spcBef>
                          <a:spcPts val="0"/>
                        </a:spcBef>
                        <a:spcAft>
                          <a:spcPts val="0"/>
                        </a:spcAft>
                      </a:pPr>
                      <a:r>
                        <a:rPr lang="en-US" sz="100">
                          <a:effectLst/>
                        </a:rPr>
                        <a:t>Wk 9 - Jul 22-26</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 </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41307096"/>
                  </a:ext>
                </a:extLst>
              </a:tr>
              <a:tr h="0">
                <a:tc>
                  <a:txBody>
                    <a:bodyPr/>
                    <a:lstStyle/>
                    <a:p>
                      <a:pPr marL="0" marR="0">
                        <a:spcBef>
                          <a:spcPts val="0"/>
                        </a:spcBef>
                        <a:spcAft>
                          <a:spcPts val="0"/>
                        </a:spcAft>
                      </a:pPr>
                      <a:r>
                        <a:rPr lang="en-US" sz="100">
                          <a:effectLst/>
                        </a:rPr>
                        <a:t>Wk 10 - Jul 29-Aug 1</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00">
                          <a:effectLst/>
                        </a:rPr>
                        <a:t>Peer-review (Jul 31</a:t>
                      </a:r>
                      <a:r>
                        <a:rPr lang="en-US" sz="100" baseline="30000">
                          <a:effectLst/>
                        </a:rPr>
                        <a:t>st</a:t>
                      </a:r>
                      <a:r>
                        <a:rPr lang="en-US" sz="100">
                          <a:effectLst/>
                        </a:rPr>
                        <a:t> &amp; Aug 2</a:t>
                      </a:r>
                      <a:r>
                        <a:rPr lang="en-US" sz="100" baseline="30000">
                          <a:effectLst/>
                        </a:rPr>
                        <a:t>nd</a:t>
                      </a:r>
                      <a:r>
                        <a:rPr lang="en-US" sz="100">
                          <a:effectLst/>
                        </a:rPr>
                        <a:t>)</a:t>
                      </a:r>
                    </a:p>
                    <a:p>
                      <a:pPr marL="0" marR="0">
                        <a:spcBef>
                          <a:spcPts val="0"/>
                        </a:spcBef>
                        <a:spcAft>
                          <a:spcPts val="0"/>
                        </a:spcAft>
                      </a:pPr>
                      <a:r>
                        <a:rPr lang="en-US" sz="100">
                          <a:effectLst/>
                        </a:rPr>
                        <a:t>JSM attendance (Jul 27</a:t>
                      </a:r>
                      <a:r>
                        <a:rPr lang="en-US" sz="100" baseline="30000">
                          <a:effectLst/>
                        </a:rPr>
                        <a:t>th </a:t>
                      </a:r>
                      <a:r>
                        <a:rPr lang="en-US" sz="100">
                          <a:effectLst/>
                        </a:rPr>
                        <a:t>– Aug 1</a:t>
                      </a:r>
                      <a:r>
                        <a:rPr lang="en-US" sz="100" baseline="30000">
                          <a:effectLst/>
                        </a:rPr>
                        <a:t>st</a:t>
                      </a:r>
                      <a:r>
                        <a:rPr lang="en-US" sz="100">
                          <a:effectLst/>
                        </a:rPr>
                        <a:t>)</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a:effectLst/>
                        </a:rPr>
                        <a:t>Summer Session III ends on Aug 2nd</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4995917"/>
                  </a:ext>
                </a:extLst>
              </a:tr>
              <a:tr h="0">
                <a:tc>
                  <a:txBody>
                    <a:bodyPr/>
                    <a:lstStyle/>
                    <a:p>
                      <a:pPr marL="0" marR="0">
                        <a:spcBef>
                          <a:spcPts val="0"/>
                        </a:spcBef>
                        <a:spcAft>
                          <a:spcPts val="0"/>
                        </a:spcAft>
                      </a:pPr>
                      <a:r>
                        <a:rPr lang="en-US" sz="100">
                          <a:effectLst/>
                        </a:rPr>
                        <a:t>Wk 11 - Aug 5-9</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spcBef>
                          <a:spcPts val="0"/>
                        </a:spcBef>
                        <a:spcAft>
                          <a:spcPts val="0"/>
                        </a:spcAft>
                      </a:pPr>
                      <a:r>
                        <a:rPr lang="en-US" sz="100">
                          <a:effectLst/>
                        </a:rPr>
                        <a:t>DSPG Final Week</a:t>
                      </a:r>
                    </a:p>
                    <a:p>
                      <a:pPr marL="0" marR="0">
                        <a:spcBef>
                          <a:spcPts val="0"/>
                        </a:spcBef>
                        <a:spcAft>
                          <a:spcPts val="0"/>
                        </a:spcAft>
                      </a:pPr>
                      <a:r>
                        <a:rPr lang="en-US" sz="100">
                          <a:effectLst/>
                        </a:rPr>
                        <a:t>DSPG Symposium Posters due (tbd)</a:t>
                      </a:r>
                    </a:p>
                    <a:p>
                      <a:pPr marL="0" marR="0">
                        <a:spcBef>
                          <a:spcPts val="0"/>
                        </a:spcBef>
                        <a:spcAft>
                          <a:spcPts val="0"/>
                        </a:spcAft>
                      </a:pPr>
                      <a:r>
                        <a:rPr lang="en-US" sz="100">
                          <a:effectLst/>
                        </a:rPr>
                        <a:t>August 9</a:t>
                      </a:r>
                      <a:r>
                        <a:rPr lang="en-US" sz="100" baseline="30000">
                          <a:effectLst/>
                        </a:rPr>
                        <a:t>th</a:t>
                      </a:r>
                      <a:r>
                        <a:rPr lang="en-US" sz="100">
                          <a:effectLst/>
                        </a:rPr>
                        <a:t> DSPG Symposium</a:t>
                      </a:r>
                      <a:endParaRPr lang="en-US" sz="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spcBef>
                          <a:spcPts val="0"/>
                        </a:spcBef>
                        <a:spcAft>
                          <a:spcPts val="0"/>
                        </a:spcAft>
                      </a:pPr>
                      <a:r>
                        <a:rPr lang="en-US" sz="100" dirty="0">
                          <a:effectLst/>
                        </a:rPr>
                        <a:t> </a:t>
                      </a:r>
                      <a:endParaRPr lang="en-US" sz="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74952319"/>
                  </a:ext>
                </a:extLst>
              </a:tr>
            </a:tbl>
          </a:graphicData>
        </a:graphic>
      </p:graphicFrame>
      <p:sp>
        <p:nvSpPr>
          <p:cNvPr id="6" name="TextBox 5"/>
          <p:cNvSpPr txBox="1"/>
          <p:nvPr/>
        </p:nvSpPr>
        <p:spPr>
          <a:xfrm>
            <a:off x="1674644" y="2034970"/>
            <a:ext cx="5794712" cy="553998"/>
          </a:xfrm>
          <a:prstGeom prst="rect">
            <a:avLst/>
          </a:prstGeom>
          <a:noFill/>
        </p:spPr>
        <p:txBody>
          <a:bodyPr wrap="square" rtlCol="0">
            <a:spAutoFit/>
          </a:bodyPr>
          <a:lstStyle/>
          <a:p>
            <a:pPr algn="ctr"/>
            <a:r>
              <a:rPr lang="en-US" sz="3000">
                <a:solidFill>
                  <a:schemeClr val="bg1"/>
                </a:solidFill>
              </a:rPr>
              <a:t>Returning Citizens Re-entry Program</a:t>
            </a:r>
            <a:endParaRPr lang="en-US" sz="1350"/>
          </a:p>
        </p:txBody>
      </p:sp>
      <p:sp>
        <p:nvSpPr>
          <p:cNvPr id="7" name="TextBox 6"/>
          <p:cNvSpPr txBox="1"/>
          <p:nvPr/>
        </p:nvSpPr>
        <p:spPr>
          <a:xfrm>
            <a:off x="3566196" y="3962893"/>
            <a:ext cx="2011609" cy="646331"/>
          </a:xfrm>
          <a:prstGeom prst="rect">
            <a:avLst/>
          </a:prstGeom>
          <a:noFill/>
        </p:spPr>
        <p:txBody>
          <a:bodyPr wrap="square" rtlCol="0">
            <a:spAutoFit/>
          </a:bodyPr>
          <a:lstStyle/>
          <a:p>
            <a:r>
              <a:rPr lang="en-US" sz="1800" dirty="0">
                <a:solidFill>
                  <a:schemeClr val="bg1"/>
                </a:solidFill>
              </a:rPr>
              <a:t>DSPG Summer 2019</a:t>
            </a:r>
          </a:p>
        </p:txBody>
      </p:sp>
      <p:graphicFrame>
        <p:nvGraphicFramePr>
          <p:cNvPr id="4" name="Table 3">
            <a:extLst>
              <a:ext uri="{FF2B5EF4-FFF2-40B4-BE49-F238E27FC236}">
                <a16:creationId xmlns:a16="http://schemas.microsoft.com/office/drawing/2014/main" id="{16C14E43-5940-374C-9F8C-D914BD43FB58}"/>
              </a:ext>
            </a:extLst>
          </p:cNvPr>
          <p:cNvGraphicFramePr>
            <a:graphicFrameLocks noGrp="1"/>
          </p:cNvGraphicFramePr>
          <p:nvPr>
            <p:extLst>
              <p:ext uri="{D42A27DB-BD31-4B8C-83A1-F6EECF244321}">
                <p14:modId xmlns:p14="http://schemas.microsoft.com/office/powerpoint/2010/main" val="1542425086"/>
              </p:ext>
            </p:extLst>
          </p:nvPr>
        </p:nvGraphicFramePr>
        <p:xfrm>
          <a:off x="840059" y="779466"/>
          <a:ext cx="7307765" cy="4640025"/>
        </p:xfrm>
        <a:graphic>
          <a:graphicData uri="http://schemas.openxmlformats.org/drawingml/2006/table">
            <a:tbl>
              <a:tblPr firstRow="1" firstCol="1" bandRow="1">
                <a:tableStyleId>{5C22544A-7EE6-4342-B048-85BDC9FD1C3A}</a:tableStyleId>
              </a:tblPr>
              <a:tblGrid>
                <a:gridCol w="2622160">
                  <a:extLst>
                    <a:ext uri="{9D8B030D-6E8A-4147-A177-3AD203B41FA5}">
                      <a16:colId xmlns:a16="http://schemas.microsoft.com/office/drawing/2014/main" val="1142180885"/>
                    </a:ext>
                  </a:extLst>
                </a:gridCol>
                <a:gridCol w="4685605">
                  <a:extLst>
                    <a:ext uri="{9D8B030D-6E8A-4147-A177-3AD203B41FA5}">
                      <a16:colId xmlns:a16="http://schemas.microsoft.com/office/drawing/2014/main" val="2038888531"/>
                    </a:ext>
                  </a:extLst>
                </a:gridCol>
              </a:tblGrid>
              <a:tr h="288431">
                <a:tc>
                  <a:txBody>
                    <a:bodyPr/>
                    <a:lstStyle/>
                    <a:p>
                      <a:pPr marL="0" marR="0" algn="ctr">
                        <a:spcBef>
                          <a:spcPts val="0"/>
                        </a:spcBef>
                        <a:spcAft>
                          <a:spcPts val="0"/>
                        </a:spcAft>
                      </a:pPr>
                      <a:r>
                        <a:rPr lang="en-US" sz="1700">
                          <a:effectLst/>
                        </a:rPr>
                        <a:t>Week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700">
                          <a:effectLst/>
                        </a:rPr>
                        <a:t>DSPG 2019 dates</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5366494"/>
                  </a:ext>
                </a:extLst>
              </a:tr>
              <a:tr h="288431">
                <a:tc>
                  <a:txBody>
                    <a:bodyPr/>
                    <a:lstStyle/>
                    <a:p>
                      <a:pPr marL="0" marR="0">
                        <a:spcBef>
                          <a:spcPts val="0"/>
                        </a:spcBef>
                        <a:spcAft>
                          <a:spcPts val="0"/>
                        </a:spcAft>
                      </a:pPr>
                      <a:r>
                        <a:rPr lang="en-US" sz="1700">
                          <a:effectLst/>
                        </a:rPr>
                        <a:t>Wk 1 - May 28-Jun 1</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700">
                          <a:effectLst/>
                        </a:rPr>
                        <a:t>DSPG Fellows start</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3568460"/>
                  </a:ext>
                </a:extLst>
              </a:tr>
              <a:tr h="288431">
                <a:tc>
                  <a:txBody>
                    <a:bodyPr/>
                    <a:lstStyle/>
                    <a:p>
                      <a:pPr marL="0" marR="0">
                        <a:spcBef>
                          <a:spcPts val="0"/>
                        </a:spcBef>
                        <a:spcAft>
                          <a:spcPts val="0"/>
                        </a:spcAft>
                      </a:pPr>
                      <a:r>
                        <a:rPr lang="en-US" sz="1700">
                          <a:effectLst/>
                        </a:rPr>
                        <a:t>Wk 2 - Jun 3-7</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700">
                          <a:effectLst/>
                        </a:rPr>
                        <a:t>DSPG Interns start</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3550639"/>
                  </a:ext>
                </a:extLst>
              </a:tr>
              <a:tr h="288431">
                <a:tc>
                  <a:txBody>
                    <a:bodyPr/>
                    <a:lstStyle/>
                    <a:p>
                      <a:pPr marL="0" marR="0">
                        <a:spcBef>
                          <a:spcPts val="0"/>
                        </a:spcBef>
                        <a:spcAft>
                          <a:spcPts val="0"/>
                        </a:spcAft>
                      </a:pPr>
                      <a:r>
                        <a:rPr lang="en-US" sz="1700">
                          <a:effectLst/>
                        </a:rPr>
                        <a:t>Wk 3 - Jun 10-14</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700">
                          <a:effectLst/>
                        </a:rPr>
                        <a:t> </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08580152"/>
                  </a:ext>
                </a:extLst>
              </a:tr>
              <a:tr h="313560">
                <a:tc>
                  <a:txBody>
                    <a:bodyPr/>
                    <a:lstStyle/>
                    <a:p>
                      <a:pPr marL="0" marR="0">
                        <a:spcBef>
                          <a:spcPts val="0"/>
                        </a:spcBef>
                        <a:spcAft>
                          <a:spcPts val="0"/>
                        </a:spcAft>
                      </a:pPr>
                      <a:r>
                        <a:rPr lang="en-US" sz="1700">
                          <a:effectLst/>
                        </a:rPr>
                        <a:t>Wk 4 - Jun 17-21</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700">
                          <a:effectLst/>
                        </a:rPr>
                        <a:t> </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67857799"/>
                  </a:ext>
                </a:extLst>
              </a:tr>
              <a:tr h="576862">
                <a:tc>
                  <a:txBody>
                    <a:bodyPr/>
                    <a:lstStyle/>
                    <a:p>
                      <a:pPr marL="0" marR="0">
                        <a:spcBef>
                          <a:spcPts val="0"/>
                        </a:spcBef>
                        <a:spcAft>
                          <a:spcPts val="0"/>
                        </a:spcAft>
                      </a:pPr>
                      <a:r>
                        <a:rPr lang="en-US" sz="1700" dirty="0" err="1">
                          <a:effectLst/>
                        </a:rPr>
                        <a:t>Wk</a:t>
                      </a:r>
                      <a:r>
                        <a:rPr lang="en-US" sz="1700" dirty="0">
                          <a:effectLst/>
                        </a:rPr>
                        <a:t> 5 - Jun 24-28</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700">
                          <a:effectLst/>
                        </a:rPr>
                        <a:t>Peer-review (mid-week) </a:t>
                      </a:r>
                    </a:p>
                    <a:p>
                      <a:pPr marL="0" marR="0">
                        <a:spcBef>
                          <a:spcPts val="0"/>
                        </a:spcBef>
                        <a:spcAft>
                          <a:spcPts val="0"/>
                        </a:spcAft>
                      </a:pPr>
                      <a:r>
                        <a:rPr lang="en-US" sz="1700">
                          <a:effectLst/>
                        </a:rPr>
                        <a:t>DSPG midterm presentations (Thr/Fri)</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3507015"/>
                  </a:ext>
                </a:extLst>
              </a:tr>
              <a:tr h="288431">
                <a:tc>
                  <a:txBody>
                    <a:bodyPr/>
                    <a:lstStyle/>
                    <a:p>
                      <a:pPr marL="0" marR="0">
                        <a:spcBef>
                          <a:spcPts val="0"/>
                        </a:spcBef>
                        <a:spcAft>
                          <a:spcPts val="0"/>
                        </a:spcAft>
                      </a:pPr>
                      <a:r>
                        <a:rPr lang="en-US" sz="1700" dirty="0" err="1">
                          <a:effectLst/>
                        </a:rPr>
                        <a:t>Wk</a:t>
                      </a:r>
                      <a:r>
                        <a:rPr lang="en-US" sz="1700" dirty="0">
                          <a:effectLst/>
                        </a:rPr>
                        <a:t> 6 - Jul 1-5</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700">
                          <a:effectLst/>
                        </a:rPr>
                        <a:t> </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52703384"/>
                  </a:ext>
                </a:extLst>
              </a:tr>
              <a:tr h="288431">
                <a:tc>
                  <a:txBody>
                    <a:bodyPr/>
                    <a:lstStyle/>
                    <a:p>
                      <a:pPr marL="0" marR="0">
                        <a:spcBef>
                          <a:spcPts val="0"/>
                        </a:spcBef>
                        <a:spcAft>
                          <a:spcPts val="0"/>
                        </a:spcAft>
                      </a:pPr>
                      <a:r>
                        <a:rPr lang="en-US" sz="1700">
                          <a:effectLst/>
                        </a:rPr>
                        <a:t>Wk 7 - Jul 8-12</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700">
                          <a:effectLst/>
                        </a:rPr>
                        <a:t> </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22597490"/>
                  </a:ext>
                </a:extLst>
              </a:tr>
              <a:tr h="288431">
                <a:tc>
                  <a:txBody>
                    <a:bodyPr/>
                    <a:lstStyle/>
                    <a:p>
                      <a:pPr marL="0" marR="0">
                        <a:spcBef>
                          <a:spcPts val="0"/>
                        </a:spcBef>
                        <a:spcAft>
                          <a:spcPts val="0"/>
                        </a:spcAft>
                      </a:pPr>
                      <a:r>
                        <a:rPr lang="en-US" sz="1700">
                          <a:effectLst/>
                        </a:rPr>
                        <a:t>Wk 8 - Jul 15-19</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700">
                          <a:effectLst/>
                        </a:rPr>
                        <a:t> </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53538681"/>
                  </a:ext>
                </a:extLst>
              </a:tr>
              <a:tr h="288431">
                <a:tc>
                  <a:txBody>
                    <a:bodyPr/>
                    <a:lstStyle/>
                    <a:p>
                      <a:pPr marL="0" marR="0">
                        <a:spcBef>
                          <a:spcPts val="0"/>
                        </a:spcBef>
                        <a:spcAft>
                          <a:spcPts val="0"/>
                        </a:spcAft>
                      </a:pPr>
                      <a:r>
                        <a:rPr lang="en-US" sz="1700">
                          <a:effectLst/>
                        </a:rPr>
                        <a:t>Wk 9 - Jul 22-26</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700">
                          <a:effectLst/>
                        </a:rPr>
                        <a:t> </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1778876"/>
                  </a:ext>
                </a:extLst>
              </a:tr>
              <a:tr h="576862">
                <a:tc>
                  <a:txBody>
                    <a:bodyPr/>
                    <a:lstStyle/>
                    <a:p>
                      <a:pPr marL="0" marR="0">
                        <a:spcBef>
                          <a:spcPts val="0"/>
                        </a:spcBef>
                        <a:spcAft>
                          <a:spcPts val="0"/>
                        </a:spcAft>
                      </a:pPr>
                      <a:r>
                        <a:rPr lang="en-US" sz="1700" dirty="0" err="1">
                          <a:effectLst/>
                        </a:rPr>
                        <a:t>Wk</a:t>
                      </a:r>
                      <a:r>
                        <a:rPr lang="en-US" sz="1700" dirty="0">
                          <a:effectLst/>
                        </a:rPr>
                        <a:t> 10 - Jul 29-Aug 2</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700" dirty="0">
                          <a:effectLst/>
                        </a:rPr>
                        <a:t>Peer-review (Jul 31</a:t>
                      </a:r>
                      <a:r>
                        <a:rPr lang="en-US" sz="1700" baseline="30000" dirty="0">
                          <a:effectLst/>
                        </a:rPr>
                        <a:t>st</a:t>
                      </a:r>
                      <a:r>
                        <a:rPr lang="en-US" sz="1700" dirty="0">
                          <a:effectLst/>
                        </a:rPr>
                        <a:t> &amp; Aug 2</a:t>
                      </a:r>
                      <a:r>
                        <a:rPr lang="en-US" sz="1700" baseline="30000" dirty="0">
                          <a:effectLst/>
                        </a:rPr>
                        <a:t>nd</a:t>
                      </a:r>
                      <a:r>
                        <a:rPr lang="en-US" sz="1700" dirty="0">
                          <a:effectLst/>
                        </a:rPr>
                        <a:t>)</a:t>
                      </a:r>
                    </a:p>
                    <a:p>
                      <a:pPr marL="0" marR="0">
                        <a:spcBef>
                          <a:spcPts val="0"/>
                        </a:spcBef>
                        <a:spcAft>
                          <a:spcPts val="0"/>
                        </a:spcAft>
                      </a:pPr>
                      <a:r>
                        <a:rPr lang="en-US" sz="1700" dirty="0">
                          <a:effectLst/>
                        </a:rPr>
                        <a:t>JSM attendance (Jul 27</a:t>
                      </a:r>
                      <a:r>
                        <a:rPr lang="en-US" sz="1700" baseline="30000" dirty="0">
                          <a:effectLst/>
                        </a:rPr>
                        <a:t>th </a:t>
                      </a:r>
                      <a:r>
                        <a:rPr lang="en-US" sz="1700" dirty="0">
                          <a:effectLst/>
                        </a:rPr>
                        <a:t>– Aug 1</a:t>
                      </a:r>
                      <a:r>
                        <a:rPr lang="en-US" sz="1700" baseline="30000" dirty="0">
                          <a:effectLst/>
                        </a:rPr>
                        <a:t>st</a:t>
                      </a:r>
                      <a:r>
                        <a:rPr lang="en-US" sz="1700" dirty="0">
                          <a:effectLst/>
                        </a:rPr>
                        <a:t>)</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2447323"/>
                  </a:ext>
                </a:extLst>
              </a:tr>
              <a:tr h="865293">
                <a:tc>
                  <a:txBody>
                    <a:bodyPr/>
                    <a:lstStyle/>
                    <a:p>
                      <a:pPr marL="0" marR="0">
                        <a:spcBef>
                          <a:spcPts val="0"/>
                        </a:spcBef>
                        <a:spcAft>
                          <a:spcPts val="0"/>
                        </a:spcAft>
                      </a:pPr>
                      <a:r>
                        <a:rPr lang="en-US" sz="1700">
                          <a:effectLst/>
                        </a:rPr>
                        <a:t>Wk 11 - Aug 5-9</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700" dirty="0">
                          <a:effectLst/>
                        </a:rPr>
                        <a:t>DSPG Final Week</a:t>
                      </a:r>
                    </a:p>
                    <a:p>
                      <a:pPr marL="0" marR="0">
                        <a:spcBef>
                          <a:spcPts val="0"/>
                        </a:spcBef>
                        <a:spcAft>
                          <a:spcPts val="0"/>
                        </a:spcAft>
                      </a:pPr>
                      <a:r>
                        <a:rPr lang="en-US" sz="1700" dirty="0">
                          <a:effectLst/>
                        </a:rPr>
                        <a:t>DSPG Symposium Posters due (Mon/Tue)</a:t>
                      </a:r>
                    </a:p>
                    <a:p>
                      <a:pPr marL="0" marR="0">
                        <a:spcBef>
                          <a:spcPts val="0"/>
                        </a:spcBef>
                        <a:spcAft>
                          <a:spcPts val="0"/>
                        </a:spcAft>
                      </a:pPr>
                      <a:r>
                        <a:rPr lang="en-US" sz="1700" dirty="0">
                          <a:effectLst/>
                        </a:rPr>
                        <a:t>August 9</a:t>
                      </a:r>
                      <a:r>
                        <a:rPr lang="en-US" sz="1700" baseline="30000" dirty="0">
                          <a:effectLst/>
                        </a:rPr>
                        <a:t>th</a:t>
                      </a:r>
                      <a:r>
                        <a:rPr lang="en-US" sz="1700" dirty="0">
                          <a:effectLst/>
                        </a:rPr>
                        <a:t> DSPG Symposium</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56342223"/>
                  </a:ext>
                </a:extLst>
              </a:tr>
            </a:tbl>
          </a:graphicData>
        </a:graphic>
      </p:graphicFrame>
    </p:spTree>
    <p:extLst>
      <p:ext uri="{BB962C8B-B14F-4D97-AF65-F5344CB8AC3E}">
        <p14:creationId xmlns:p14="http://schemas.microsoft.com/office/powerpoint/2010/main" val="1605604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423479-7695-0A46-9939-6466E61E5B1B}"/>
              </a:ext>
            </a:extLst>
          </p:cNvPr>
          <p:cNvSpPr>
            <a:spLocks noGrp="1"/>
          </p:cNvSpPr>
          <p:nvPr>
            <p:ph type="sldNum" sz="quarter" idx="10"/>
          </p:nvPr>
        </p:nvSpPr>
        <p:spPr/>
        <p:txBody>
          <a:bodyPr/>
          <a:lstStyle/>
          <a:p>
            <a:fld id="{0F418C06-167A-E646-9EF6-18275B625F6B}" type="slidenum">
              <a:rPr lang="en-US" smtClean="0"/>
              <a:pPr/>
              <a:t>20</a:t>
            </a:fld>
            <a:endParaRPr lang="en-US"/>
          </a:p>
        </p:txBody>
      </p:sp>
      <p:sp>
        <p:nvSpPr>
          <p:cNvPr id="4" name="Text Placeholder 3">
            <a:extLst>
              <a:ext uri="{FF2B5EF4-FFF2-40B4-BE49-F238E27FC236}">
                <a16:creationId xmlns:a16="http://schemas.microsoft.com/office/drawing/2014/main" id="{AD22E311-7168-DB41-906F-206C4041DBD7}"/>
              </a:ext>
            </a:extLst>
          </p:cNvPr>
          <p:cNvSpPr>
            <a:spLocks noGrp="1"/>
          </p:cNvSpPr>
          <p:nvPr>
            <p:ph type="body" sz="quarter" idx="14"/>
          </p:nvPr>
        </p:nvSpPr>
        <p:spPr>
          <a:xfrm>
            <a:off x="531018" y="1110720"/>
            <a:ext cx="8081963" cy="4680479"/>
          </a:xfrm>
        </p:spPr>
        <p:txBody>
          <a:bodyPr/>
          <a:lstStyle/>
          <a:p>
            <a:r>
              <a:rPr lang="en-US" sz="2800" dirty="0">
                <a:solidFill>
                  <a:schemeClr val="accent6">
                    <a:lumMod val="75000"/>
                  </a:schemeClr>
                </a:solidFill>
              </a:rPr>
              <a:t>THE PROBLEM: </a:t>
            </a:r>
            <a:r>
              <a:rPr lang="en-US" sz="2000" dirty="0"/>
              <a:t>federal R&amp;D data is reported based on high-level, aggregated survey results, so it’s challenging to investigate specific research topics over time.</a:t>
            </a:r>
          </a:p>
          <a:p>
            <a:endParaRPr lang="en-US" sz="1400" dirty="0"/>
          </a:p>
          <a:p>
            <a:r>
              <a:rPr lang="en-US" sz="2800" dirty="0">
                <a:solidFill>
                  <a:schemeClr val="accent6">
                    <a:lumMod val="75000"/>
                  </a:schemeClr>
                </a:solidFill>
              </a:rPr>
              <a:t>THE PROJECT: </a:t>
            </a:r>
            <a:r>
              <a:rPr lang="en-US" sz="2000" dirty="0"/>
              <a:t>investigate building a micro database of public funding for R&amp;D projects based on open and available administrative data</a:t>
            </a:r>
          </a:p>
          <a:p>
            <a:endParaRPr lang="en-US" sz="1400" dirty="0"/>
          </a:p>
          <a:p>
            <a:r>
              <a:rPr lang="en-US" sz="2800" dirty="0">
                <a:solidFill>
                  <a:schemeClr val="accent6">
                    <a:lumMod val="75000"/>
                  </a:schemeClr>
                </a:solidFill>
              </a:rPr>
              <a:t>THE PROOF-OF-CONCEPT: </a:t>
            </a:r>
            <a:r>
              <a:rPr lang="en-US" sz="2000" dirty="0"/>
              <a:t>work with administrative data from six federal science agencies to investigate what information is available, similarity across agencies, and consistency with existing survey data</a:t>
            </a:r>
          </a:p>
          <a:p>
            <a:endParaRPr lang="en-US" sz="1400" dirty="0"/>
          </a:p>
          <a:p>
            <a:r>
              <a:rPr lang="en-US" sz="2800" dirty="0">
                <a:solidFill>
                  <a:schemeClr val="accent6">
                    <a:lumMod val="75000"/>
                  </a:schemeClr>
                </a:solidFill>
              </a:rPr>
              <a:t>THE PRESENTATION</a:t>
            </a:r>
            <a:r>
              <a:rPr lang="en-US" sz="2000" dirty="0"/>
              <a:t>: can project-level data be linked and analyzed in new ways, including research institutions, research topics, publications, impact, </a:t>
            </a:r>
            <a:r>
              <a:rPr lang="en-US" sz="2000" dirty="0" err="1"/>
              <a:t>etc</a:t>
            </a:r>
            <a:r>
              <a:rPr lang="en-US" sz="2000" dirty="0"/>
              <a:t>?</a:t>
            </a:r>
          </a:p>
        </p:txBody>
      </p:sp>
    </p:spTree>
    <p:extLst>
      <p:ext uri="{BB962C8B-B14F-4D97-AF65-F5344CB8AC3E}">
        <p14:creationId xmlns:p14="http://schemas.microsoft.com/office/powerpoint/2010/main" val="2361850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80ACF-CE56-F94A-8E32-7C948D58183C}"/>
              </a:ext>
            </a:extLst>
          </p:cNvPr>
          <p:cNvSpPr>
            <a:spLocks noGrp="1"/>
          </p:cNvSpPr>
          <p:nvPr>
            <p:ph type="sldNum" sz="quarter" idx="10"/>
          </p:nvPr>
        </p:nvSpPr>
        <p:spPr/>
        <p:txBody>
          <a:bodyPr/>
          <a:lstStyle/>
          <a:p>
            <a:fld id="{0F418C06-167A-E646-9EF6-18275B625F6B}" type="slidenum">
              <a:rPr lang="en-US" smtClean="0"/>
              <a:pPr/>
              <a:t>21</a:t>
            </a:fld>
            <a:endParaRPr lang="en-US"/>
          </a:p>
        </p:txBody>
      </p:sp>
      <p:sp>
        <p:nvSpPr>
          <p:cNvPr id="3" name="Text Placeholder 2">
            <a:extLst>
              <a:ext uri="{FF2B5EF4-FFF2-40B4-BE49-F238E27FC236}">
                <a16:creationId xmlns:a16="http://schemas.microsoft.com/office/drawing/2014/main" id="{FAC9AE33-FDA0-C745-9D1C-19C70DCF6678}"/>
              </a:ext>
            </a:extLst>
          </p:cNvPr>
          <p:cNvSpPr>
            <a:spLocks noGrp="1"/>
          </p:cNvSpPr>
          <p:nvPr>
            <p:ph type="body" sz="quarter" idx="13"/>
          </p:nvPr>
        </p:nvSpPr>
        <p:spPr>
          <a:xfrm>
            <a:off x="0" y="1030927"/>
            <a:ext cx="9144000" cy="508150"/>
          </a:xfrm>
        </p:spPr>
        <p:txBody>
          <a:bodyPr/>
          <a:lstStyle/>
          <a:p>
            <a:r>
              <a:rPr lang="en-US" dirty="0"/>
              <a:t>Summer Goals</a:t>
            </a:r>
          </a:p>
        </p:txBody>
      </p:sp>
      <p:sp>
        <p:nvSpPr>
          <p:cNvPr id="4" name="Text Placeholder 3">
            <a:extLst>
              <a:ext uri="{FF2B5EF4-FFF2-40B4-BE49-F238E27FC236}">
                <a16:creationId xmlns:a16="http://schemas.microsoft.com/office/drawing/2014/main" id="{ACE97CDE-1DE0-B940-B1D8-0E4E2600292A}"/>
              </a:ext>
            </a:extLst>
          </p:cNvPr>
          <p:cNvSpPr>
            <a:spLocks noGrp="1"/>
          </p:cNvSpPr>
          <p:nvPr>
            <p:ph type="body" sz="quarter" idx="14"/>
          </p:nvPr>
        </p:nvSpPr>
        <p:spPr>
          <a:xfrm>
            <a:off x="366712" y="1624805"/>
            <a:ext cx="8410575" cy="1804195"/>
          </a:xfrm>
        </p:spPr>
        <p:txBody>
          <a:bodyPr/>
          <a:lstStyle/>
          <a:p>
            <a:pPr marL="285750" indent="-285750">
              <a:buFont typeface="Arial" panose="020B0604020202020204" pitchFamily="34" charset="0"/>
              <a:buChar char="•"/>
            </a:pPr>
            <a:r>
              <a:rPr lang="en-US" dirty="0"/>
              <a:t>Discover and document public R&amp;D expenditure data from federal science agencies</a:t>
            </a:r>
          </a:p>
          <a:p>
            <a:pPr marL="285750" indent="-285750">
              <a:buFont typeface="Arial" panose="020B0604020202020204" pitchFamily="34" charset="0"/>
              <a:buChar char="•"/>
            </a:pPr>
            <a:r>
              <a:rPr lang="en-US" dirty="0"/>
              <a:t>Acquire data, profile, explore, and compare to published estimates of R&amp;D spending</a:t>
            </a:r>
          </a:p>
          <a:p>
            <a:pPr marL="285750" indent="-285750">
              <a:buFont typeface="Arial" panose="020B0604020202020204" pitchFamily="34" charset="0"/>
              <a:buChar char="•"/>
            </a:pPr>
            <a:r>
              <a:rPr lang="en-US" dirty="0"/>
              <a:t>Visualize and present the information to facilitate new connections and increased understanding of public R&amp;D expenditures</a:t>
            </a:r>
          </a:p>
        </p:txBody>
      </p:sp>
      <p:sp>
        <p:nvSpPr>
          <p:cNvPr id="5" name="Text Placeholder 2">
            <a:extLst>
              <a:ext uri="{FF2B5EF4-FFF2-40B4-BE49-F238E27FC236}">
                <a16:creationId xmlns:a16="http://schemas.microsoft.com/office/drawing/2014/main" id="{01E0AB45-3034-0747-A0D6-81F8783177A4}"/>
              </a:ext>
            </a:extLst>
          </p:cNvPr>
          <p:cNvSpPr txBox="1">
            <a:spLocks/>
          </p:cNvSpPr>
          <p:nvPr/>
        </p:nvSpPr>
        <p:spPr>
          <a:xfrm>
            <a:off x="0" y="4427307"/>
            <a:ext cx="9144000" cy="50815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accent6">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Additional Deliverables</a:t>
            </a:r>
          </a:p>
        </p:txBody>
      </p:sp>
      <p:sp>
        <p:nvSpPr>
          <p:cNvPr id="6" name="Text Placeholder 3">
            <a:extLst>
              <a:ext uri="{FF2B5EF4-FFF2-40B4-BE49-F238E27FC236}">
                <a16:creationId xmlns:a16="http://schemas.microsoft.com/office/drawing/2014/main" id="{09983B72-E7B7-C04D-9604-206CA3367ED9}"/>
              </a:ext>
            </a:extLst>
          </p:cNvPr>
          <p:cNvSpPr txBox="1">
            <a:spLocks/>
          </p:cNvSpPr>
          <p:nvPr/>
        </p:nvSpPr>
        <p:spPr>
          <a:xfrm>
            <a:off x="366712" y="5021185"/>
            <a:ext cx="8410575" cy="1804195"/>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SAGE brief for online publication</a:t>
            </a:r>
          </a:p>
          <a:p>
            <a:pPr marL="285750" indent="-285750">
              <a:buFont typeface="Arial" panose="020B0604020202020204" pitchFamily="34" charset="0"/>
              <a:buChar char="•"/>
            </a:pPr>
            <a:r>
              <a:rPr lang="en-US" dirty="0"/>
              <a:t>DSPG symposium poster and 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FAC678CD-4C73-E746-838E-98FD686B759D}"/>
              </a:ext>
            </a:extLst>
          </p:cNvPr>
          <p:cNvPicPr>
            <a:picLocks noChangeAspect="1"/>
          </p:cNvPicPr>
          <p:nvPr/>
        </p:nvPicPr>
        <p:blipFill>
          <a:blip r:embed="rId2"/>
          <a:stretch>
            <a:fillRect/>
          </a:stretch>
        </p:blipFill>
        <p:spPr>
          <a:xfrm>
            <a:off x="3214356" y="3130158"/>
            <a:ext cx="1376227" cy="1151443"/>
          </a:xfrm>
          <a:prstGeom prst="rect">
            <a:avLst/>
          </a:prstGeom>
        </p:spPr>
      </p:pic>
      <p:pic>
        <p:nvPicPr>
          <p:cNvPr id="11" name="Picture 10">
            <a:extLst>
              <a:ext uri="{FF2B5EF4-FFF2-40B4-BE49-F238E27FC236}">
                <a16:creationId xmlns:a16="http://schemas.microsoft.com/office/drawing/2014/main" id="{AFF8237A-BB18-FB44-9617-7C0BFFE1DD8C}"/>
              </a:ext>
            </a:extLst>
          </p:cNvPr>
          <p:cNvPicPr>
            <a:picLocks noChangeAspect="1"/>
          </p:cNvPicPr>
          <p:nvPr/>
        </p:nvPicPr>
        <p:blipFill>
          <a:blip r:embed="rId3"/>
          <a:stretch>
            <a:fillRect/>
          </a:stretch>
        </p:blipFill>
        <p:spPr>
          <a:xfrm>
            <a:off x="475143" y="3092290"/>
            <a:ext cx="1220799" cy="1227179"/>
          </a:xfrm>
          <a:prstGeom prst="rect">
            <a:avLst/>
          </a:prstGeom>
        </p:spPr>
      </p:pic>
      <p:pic>
        <p:nvPicPr>
          <p:cNvPr id="12" name="Picture 11">
            <a:extLst>
              <a:ext uri="{FF2B5EF4-FFF2-40B4-BE49-F238E27FC236}">
                <a16:creationId xmlns:a16="http://schemas.microsoft.com/office/drawing/2014/main" id="{98FF2AF1-AA84-E14D-81FC-F3995618AEF7}"/>
              </a:ext>
            </a:extLst>
          </p:cNvPr>
          <p:cNvPicPr>
            <a:picLocks noChangeAspect="1"/>
          </p:cNvPicPr>
          <p:nvPr/>
        </p:nvPicPr>
        <p:blipFill>
          <a:blip r:embed="rId4"/>
          <a:stretch>
            <a:fillRect/>
          </a:stretch>
        </p:blipFill>
        <p:spPr>
          <a:xfrm>
            <a:off x="1890853" y="3209480"/>
            <a:ext cx="1128592" cy="992799"/>
          </a:xfrm>
          <a:prstGeom prst="rect">
            <a:avLst/>
          </a:prstGeom>
        </p:spPr>
      </p:pic>
      <p:pic>
        <p:nvPicPr>
          <p:cNvPr id="13" name="Picture 12">
            <a:extLst>
              <a:ext uri="{FF2B5EF4-FFF2-40B4-BE49-F238E27FC236}">
                <a16:creationId xmlns:a16="http://schemas.microsoft.com/office/drawing/2014/main" id="{580F7068-6F40-FC42-AB79-A72E8D129DE8}"/>
              </a:ext>
            </a:extLst>
          </p:cNvPr>
          <p:cNvPicPr>
            <a:picLocks noChangeAspect="1"/>
          </p:cNvPicPr>
          <p:nvPr/>
        </p:nvPicPr>
        <p:blipFill>
          <a:blip r:embed="rId5"/>
          <a:stretch>
            <a:fillRect/>
          </a:stretch>
        </p:blipFill>
        <p:spPr>
          <a:xfrm>
            <a:off x="4785494" y="3136435"/>
            <a:ext cx="1149885" cy="1138889"/>
          </a:xfrm>
          <a:prstGeom prst="rect">
            <a:avLst/>
          </a:prstGeom>
        </p:spPr>
      </p:pic>
      <p:pic>
        <p:nvPicPr>
          <p:cNvPr id="14" name="Picture 13">
            <a:extLst>
              <a:ext uri="{FF2B5EF4-FFF2-40B4-BE49-F238E27FC236}">
                <a16:creationId xmlns:a16="http://schemas.microsoft.com/office/drawing/2014/main" id="{FEC59E7C-206D-A348-9304-79032A5411F8}"/>
              </a:ext>
            </a:extLst>
          </p:cNvPr>
          <p:cNvPicPr>
            <a:picLocks noChangeAspect="1"/>
          </p:cNvPicPr>
          <p:nvPr/>
        </p:nvPicPr>
        <p:blipFill>
          <a:blip r:embed="rId6"/>
          <a:stretch>
            <a:fillRect/>
          </a:stretch>
        </p:blipFill>
        <p:spPr>
          <a:xfrm>
            <a:off x="6130290" y="3226271"/>
            <a:ext cx="1384705" cy="959216"/>
          </a:xfrm>
          <a:prstGeom prst="rect">
            <a:avLst/>
          </a:prstGeom>
        </p:spPr>
      </p:pic>
      <p:pic>
        <p:nvPicPr>
          <p:cNvPr id="15" name="Picture 14">
            <a:extLst>
              <a:ext uri="{FF2B5EF4-FFF2-40B4-BE49-F238E27FC236}">
                <a16:creationId xmlns:a16="http://schemas.microsoft.com/office/drawing/2014/main" id="{1EE38B7B-A850-6F47-820E-A7780F6AEF42}"/>
              </a:ext>
            </a:extLst>
          </p:cNvPr>
          <p:cNvPicPr>
            <a:picLocks noChangeAspect="1"/>
          </p:cNvPicPr>
          <p:nvPr/>
        </p:nvPicPr>
        <p:blipFill>
          <a:blip r:embed="rId7"/>
          <a:stretch>
            <a:fillRect/>
          </a:stretch>
        </p:blipFill>
        <p:spPr>
          <a:xfrm>
            <a:off x="7709904" y="3131416"/>
            <a:ext cx="1149885" cy="1148927"/>
          </a:xfrm>
          <a:prstGeom prst="rect">
            <a:avLst/>
          </a:prstGeom>
        </p:spPr>
      </p:pic>
    </p:spTree>
    <p:extLst>
      <p:ext uri="{BB962C8B-B14F-4D97-AF65-F5344CB8AC3E}">
        <p14:creationId xmlns:p14="http://schemas.microsoft.com/office/powerpoint/2010/main" val="3374601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CC239-40FC-3440-BC7F-4675700D5722}"/>
              </a:ext>
            </a:extLst>
          </p:cNvPr>
          <p:cNvSpPr>
            <a:spLocks noGrp="1"/>
          </p:cNvSpPr>
          <p:nvPr>
            <p:ph type="sldNum" sz="quarter" idx="10"/>
          </p:nvPr>
        </p:nvSpPr>
        <p:spPr/>
        <p:txBody>
          <a:bodyPr/>
          <a:lstStyle/>
          <a:p>
            <a:fld id="{0F418C06-167A-E646-9EF6-18275B625F6B}" type="slidenum">
              <a:rPr lang="en-US" smtClean="0"/>
              <a:pPr/>
              <a:t>22</a:t>
            </a:fld>
            <a:endParaRPr lang="en-US"/>
          </a:p>
        </p:txBody>
      </p:sp>
      <p:sp>
        <p:nvSpPr>
          <p:cNvPr id="3" name="Text Placeholder 2">
            <a:extLst>
              <a:ext uri="{FF2B5EF4-FFF2-40B4-BE49-F238E27FC236}">
                <a16:creationId xmlns:a16="http://schemas.microsoft.com/office/drawing/2014/main" id="{67459774-A879-1C40-93BF-05F2F301FEBE}"/>
              </a:ext>
            </a:extLst>
          </p:cNvPr>
          <p:cNvSpPr>
            <a:spLocks noGrp="1"/>
          </p:cNvSpPr>
          <p:nvPr>
            <p:ph type="body" sz="quarter" idx="13"/>
          </p:nvPr>
        </p:nvSpPr>
        <p:spPr/>
        <p:txBody>
          <a:bodyPr/>
          <a:lstStyle/>
          <a:p>
            <a:r>
              <a:rPr lang="en-US" dirty="0"/>
              <a:t>Team</a:t>
            </a:r>
          </a:p>
        </p:txBody>
      </p:sp>
      <p:sp>
        <p:nvSpPr>
          <p:cNvPr id="6" name="Text Placeholder 3">
            <a:extLst>
              <a:ext uri="{FF2B5EF4-FFF2-40B4-BE49-F238E27FC236}">
                <a16:creationId xmlns:a16="http://schemas.microsoft.com/office/drawing/2014/main" id="{2AEF57FA-9FF0-0946-8DFF-BF7C154E1EDE}"/>
              </a:ext>
            </a:extLst>
          </p:cNvPr>
          <p:cNvSpPr>
            <a:spLocks noGrp="1"/>
          </p:cNvSpPr>
          <p:nvPr>
            <p:ph type="body" sz="quarter" idx="14"/>
          </p:nvPr>
        </p:nvSpPr>
        <p:spPr>
          <a:xfrm>
            <a:off x="366712" y="1900475"/>
            <a:ext cx="8410575" cy="3992325"/>
          </a:xfrm>
        </p:spPr>
        <p:txBody>
          <a:bodyPr/>
          <a:lstStyle/>
          <a:p>
            <a:r>
              <a:rPr lang="en-US" sz="2400" dirty="0">
                <a:solidFill>
                  <a:schemeClr val="accent6">
                    <a:lumMod val="75000"/>
                  </a:schemeClr>
                </a:solidFill>
              </a:rPr>
              <a:t>Sponsor: </a:t>
            </a:r>
            <a:r>
              <a:rPr lang="en-US" sz="2400" dirty="0"/>
              <a:t>John Jankowski, National Center for Science Engineering Statistics </a:t>
            </a:r>
          </a:p>
          <a:p>
            <a:endParaRPr lang="en-US" sz="2400" dirty="0"/>
          </a:p>
          <a:p>
            <a:r>
              <a:rPr lang="en-US" sz="2400" dirty="0">
                <a:solidFill>
                  <a:schemeClr val="accent6">
                    <a:lumMod val="75000"/>
                  </a:schemeClr>
                </a:solidFill>
              </a:rPr>
              <a:t>SDAD: </a:t>
            </a:r>
            <a:r>
              <a:rPr lang="en-US" sz="2400" dirty="0"/>
              <a:t>Stephanie and Joel</a:t>
            </a:r>
          </a:p>
          <a:p>
            <a:endParaRPr lang="en-US" sz="2400" dirty="0"/>
          </a:p>
          <a:p>
            <a:r>
              <a:rPr lang="en-US" sz="2400" dirty="0">
                <a:solidFill>
                  <a:schemeClr val="accent6">
                    <a:lumMod val="75000"/>
                  </a:schemeClr>
                </a:solidFill>
              </a:rPr>
              <a:t>Fellow: </a:t>
            </a:r>
            <a:r>
              <a:rPr lang="en-US" sz="2400" dirty="0"/>
              <a:t>Alyssa</a:t>
            </a:r>
          </a:p>
          <a:p>
            <a:endParaRPr lang="en-US" sz="2400" dirty="0"/>
          </a:p>
          <a:p>
            <a:r>
              <a:rPr lang="en-US" sz="2400" dirty="0">
                <a:solidFill>
                  <a:schemeClr val="accent6">
                    <a:lumMod val="75000"/>
                  </a:schemeClr>
                </a:solidFill>
              </a:rPr>
              <a:t>Looking for interns </a:t>
            </a:r>
            <a:r>
              <a:rPr lang="en-US" sz="2400" dirty="0"/>
              <a:t>comfortable with R, </a:t>
            </a:r>
            <a:r>
              <a:rPr lang="en-US" sz="2400" dirty="0" err="1"/>
              <a:t>webscraping</a:t>
            </a:r>
            <a:r>
              <a:rPr lang="en-US" sz="2400" dirty="0"/>
              <a:t>, exploring, and summarizing data for use in analysis</a:t>
            </a:r>
          </a:p>
        </p:txBody>
      </p:sp>
    </p:spTree>
    <p:extLst>
      <p:ext uri="{BB962C8B-B14F-4D97-AF65-F5344CB8AC3E}">
        <p14:creationId xmlns:p14="http://schemas.microsoft.com/office/powerpoint/2010/main" val="603737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23</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8763001" cy="1507376"/>
          </a:xfrm>
        </p:spPr>
        <p:txBody>
          <a:bodyPr vert="horz" anchor="t"/>
          <a:lstStyle/>
          <a:p>
            <a:r>
              <a:rPr lang="en-US" sz="2800" b="1"/>
              <a:t>05-Discovering the Potential and Use of New Data Sources to Measure the Soldier’s Social Determinants of Health</a:t>
            </a:r>
          </a:p>
        </p:txBody>
      </p:sp>
      <p:sp>
        <p:nvSpPr>
          <p:cNvPr id="8" name="TextBox 7">
            <a:extLst>
              <a:ext uri="{FF2B5EF4-FFF2-40B4-BE49-F238E27FC236}">
                <a16:creationId xmlns:a16="http://schemas.microsoft.com/office/drawing/2014/main" id="{70E0950D-BAAB-416A-955F-6E1C53600884}"/>
              </a:ext>
            </a:extLst>
          </p:cNvPr>
          <p:cNvSpPr txBox="1"/>
          <p:nvPr/>
        </p:nvSpPr>
        <p:spPr>
          <a:xfrm>
            <a:off x="1100" y="5105005"/>
            <a:ext cx="90260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Segoe UI"/>
              </a:rPr>
              <a:t>Team: Sponsor – </a:t>
            </a:r>
            <a:r>
              <a:rPr lang="en-US" sz="2000">
                <a:ea typeface="+mn-lt"/>
                <a:cs typeface="+mn-lt"/>
              </a:rPr>
              <a:t>Kelly S. Ervin, Ph.D., Senior Research Psychologist, U.S.ARI</a:t>
            </a:r>
            <a:endParaRPr lang="en-US" sz="2000">
              <a:cs typeface="Calibri"/>
            </a:endParaRPr>
          </a:p>
          <a:p>
            <a:pPr algn="ctr"/>
            <a:r>
              <a:rPr lang="en-US" sz="2000">
                <a:cs typeface="Segoe UI"/>
              </a:rPr>
              <a:t>SDAD -Stephanie Shipp, economist​, Josh Goldstein, statistician​, Nat Ratcliff, social psychologist, Joel Thurston, social psychologist​, Vicki Lancaster, statistician​</a:t>
            </a:r>
            <a:endParaRPr lang="en-US" sz="2000">
              <a:cs typeface="Calibri"/>
            </a:endParaRPr>
          </a:p>
        </p:txBody>
      </p:sp>
      <p:pic>
        <p:nvPicPr>
          <p:cNvPr id="10" name="Picture 4" descr="A close up of text on a black background&#10;&#10;Description generated with high confidence">
            <a:extLst>
              <a:ext uri="{FF2B5EF4-FFF2-40B4-BE49-F238E27FC236}">
                <a16:creationId xmlns:a16="http://schemas.microsoft.com/office/drawing/2014/main" id="{F15DDA36-8B08-4D1D-AA4B-F0BEF89DEFDA}"/>
              </a:ext>
            </a:extLst>
          </p:cNvPr>
          <p:cNvPicPr>
            <a:picLocks noChangeAspect="1"/>
          </p:cNvPicPr>
          <p:nvPr/>
        </p:nvPicPr>
        <p:blipFill>
          <a:blip r:embed="rId2"/>
          <a:stretch>
            <a:fillRect/>
          </a:stretch>
        </p:blipFill>
        <p:spPr>
          <a:xfrm>
            <a:off x="651551" y="2341900"/>
            <a:ext cx="2663548" cy="2691935"/>
          </a:xfrm>
          <a:prstGeom prst="rect">
            <a:avLst/>
          </a:prstGeom>
        </p:spPr>
      </p:pic>
      <p:sp>
        <p:nvSpPr>
          <p:cNvPr id="11" name="TextBox 10">
            <a:extLst>
              <a:ext uri="{FF2B5EF4-FFF2-40B4-BE49-F238E27FC236}">
                <a16:creationId xmlns:a16="http://schemas.microsoft.com/office/drawing/2014/main" id="{B536814F-8348-4D6E-843E-54B1AEAC3EC6}"/>
              </a:ext>
            </a:extLst>
          </p:cNvPr>
          <p:cNvSpPr txBox="1"/>
          <p:nvPr/>
        </p:nvSpPr>
        <p:spPr>
          <a:xfrm>
            <a:off x="3726100" y="2658769"/>
            <a:ext cx="472652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rial"/>
                <a:cs typeface="Arial"/>
              </a:rPr>
              <a:t>U.S. Army Research Institute for the Behavioral and Social Sciences</a:t>
            </a:r>
          </a:p>
        </p:txBody>
      </p:sp>
    </p:spTree>
    <p:extLst>
      <p:ext uri="{BB962C8B-B14F-4D97-AF65-F5344CB8AC3E}">
        <p14:creationId xmlns:p14="http://schemas.microsoft.com/office/powerpoint/2010/main" val="1295849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531F23-E6C6-4E54-B2D0-5FD7179BE563}"/>
              </a:ext>
            </a:extLst>
          </p:cNvPr>
          <p:cNvSpPr>
            <a:spLocks noGrp="1"/>
          </p:cNvSpPr>
          <p:nvPr>
            <p:ph type="sldNum" sz="quarter" idx="10"/>
          </p:nvPr>
        </p:nvSpPr>
        <p:spPr/>
        <p:txBody>
          <a:bodyPr/>
          <a:lstStyle/>
          <a:p>
            <a:fld id="{0F418C06-167A-E646-9EF6-18275B625F6B}" type="slidenum">
              <a:rPr lang="en-US" smtClean="0"/>
              <a:pPr/>
              <a:t>24</a:t>
            </a:fld>
            <a:endParaRPr lang="en-US"/>
          </a:p>
        </p:txBody>
      </p:sp>
      <p:sp>
        <p:nvSpPr>
          <p:cNvPr id="3" name="TextBox 2">
            <a:extLst>
              <a:ext uri="{FF2B5EF4-FFF2-40B4-BE49-F238E27FC236}">
                <a16:creationId xmlns:a16="http://schemas.microsoft.com/office/drawing/2014/main" id="{3E43A173-7F6A-4EEC-B3E9-BE1D605D760B}"/>
              </a:ext>
            </a:extLst>
          </p:cNvPr>
          <p:cNvSpPr txBox="1"/>
          <p:nvPr/>
        </p:nvSpPr>
        <p:spPr>
          <a:xfrm>
            <a:off x="380735" y="1790568"/>
            <a:ext cx="847014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a:solidFill>
                  <a:schemeClr val="tx2"/>
                </a:solidFill>
              </a:rPr>
              <a:t>Army’s lead agency for the conduct of research, development, and analyses for the </a:t>
            </a:r>
            <a:r>
              <a:rPr lang="en-US" sz="2800" b="1">
                <a:solidFill>
                  <a:schemeClr val="accent6">
                    <a:lumMod val="75000"/>
                  </a:schemeClr>
                </a:solidFill>
              </a:rPr>
              <a:t>improvement of Army readiness and performance </a:t>
            </a:r>
            <a:endParaRPr lang="en-US" sz="2800" b="1">
              <a:solidFill>
                <a:schemeClr val="accent6">
                  <a:lumMod val="75000"/>
                </a:schemeClr>
              </a:solidFill>
              <a:cs typeface="Calibri"/>
            </a:endParaRPr>
          </a:p>
          <a:p>
            <a:pPr marL="342900" indent="-342900">
              <a:buFont typeface="Arial"/>
              <a:buChar char="•"/>
            </a:pPr>
            <a:r>
              <a:rPr lang="en-US" sz="2800">
                <a:solidFill>
                  <a:schemeClr val="tx2"/>
                </a:solidFill>
              </a:rPr>
              <a:t>Uses research advances and applications of the behavioral and social sciences that address </a:t>
            </a:r>
            <a:r>
              <a:rPr lang="en-US" sz="2800" b="1">
                <a:solidFill>
                  <a:schemeClr val="accent6">
                    <a:lumMod val="75000"/>
                  </a:schemeClr>
                </a:solidFill>
              </a:rPr>
              <a:t>personnel, organization, training, and leader development </a:t>
            </a:r>
            <a:endParaRPr lang="en-US" sz="2800">
              <a:solidFill>
                <a:schemeClr val="accent6">
                  <a:lumMod val="75000"/>
                </a:schemeClr>
              </a:solidFill>
            </a:endParaRPr>
          </a:p>
          <a:p>
            <a:pPr marL="342900" indent="-342900">
              <a:buFont typeface="Arial"/>
              <a:buChar char="•"/>
            </a:pPr>
            <a:r>
              <a:rPr lang="en-US" sz="2800">
                <a:solidFill>
                  <a:schemeClr val="tx2"/>
                </a:solidFill>
              </a:rPr>
              <a:t>ARI's research contributes to </a:t>
            </a:r>
            <a:r>
              <a:rPr lang="en-US" sz="2800">
                <a:solidFill>
                  <a:schemeClr val="accent6">
                    <a:lumMod val="75000"/>
                  </a:schemeClr>
                </a:solidFill>
              </a:rPr>
              <a:t>recruiting, selection, assignment, training, mission performance, and situational awareness of the Soldier</a:t>
            </a:r>
          </a:p>
        </p:txBody>
      </p:sp>
      <p:pic>
        <p:nvPicPr>
          <p:cNvPr id="4" name="Picture 4" descr="A close up of text on a black background&#10;&#10;Description generated with high confidence">
            <a:extLst>
              <a:ext uri="{FF2B5EF4-FFF2-40B4-BE49-F238E27FC236}">
                <a16:creationId xmlns:a16="http://schemas.microsoft.com/office/drawing/2014/main" id="{C18673E0-341B-4E7C-BA9C-83462F92E0F8}"/>
              </a:ext>
            </a:extLst>
          </p:cNvPr>
          <p:cNvPicPr>
            <a:picLocks noChangeAspect="1"/>
          </p:cNvPicPr>
          <p:nvPr/>
        </p:nvPicPr>
        <p:blipFill>
          <a:blip r:embed="rId2"/>
          <a:stretch>
            <a:fillRect/>
          </a:stretch>
        </p:blipFill>
        <p:spPr>
          <a:xfrm>
            <a:off x="7413968" y="103691"/>
            <a:ext cx="1508601" cy="1521057"/>
          </a:xfrm>
          <a:prstGeom prst="rect">
            <a:avLst/>
          </a:prstGeom>
        </p:spPr>
      </p:pic>
      <p:sp>
        <p:nvSpPr>
          <p:cNvPr id="6" name="TextBox 5">
            <a:extLst>
              <a:ext uri="{FF2B5EF4-FFF2-40B4-BE49-F238E27FC236}">
                <a16:creationId xmlns:a16="http://schemas.microsoft.com/office/drawing/2014/main" id="{9B3F18D5-2DE2-46B1-89F8-CC566046EB54}"/>
              </a:ext>
            </a:extLst>
          </p:cNvPr>
          <p:cNvSpPr txBox="1"/>
          <p:nvPr/>
        </p:nvSpPr>
        <p:spPr>
          <a:xfrm>
            <a:off x="173641" y="388699"/>
            <a:ext cx="702048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accent6">
                    <a:lumMod val="75000"/>
                  </a:schemeClr>
                </a:solidFill>
                <a:latin typeface="ITC"/>
              </a:rPr>
              <a:t>U.S. Army Research Institute </a:t>
            </a:r>
            <a:br>
              <a:rPr lang="en-US" sz="2800" b="1">
                <a:latin typeface="ITC"/>
              </a:rPr>
            </a:br>
            <a:r>
              <a:rPr lang="en-US" sz="2800" b="1">
                <a:solidFill>
                  <a:schemeClr val="accent6">
                    <a:lumMod val="75000"/>
                  </a:schemeClr>
                </a:solidFill>
                <a:latin typeface="ITC"/>
              </a:rPr>
              <a:t>for the Behavioral and Social Sciences</a:t>
            </a:r>
            <a:endParaRPr lang="en-US" sz="2800">
              <a:solidFill>
                <a:schemeClr val="accent6">
                  <a:lumMod val="75000"/>
                </a:schemeClr>
              </a:solidFill>
              <a:latin typeface="ITC"/>
              <a:cs typeface="Calibri"/>
            </a:endParaRPr>
          </a:p>
        </p:txBody>
      </p:sp>
    </p:spTree>
    <p:extLst>
      <p:ext uri="{BB962C8B-B14F-4D97-AF65-F5344CB8AC3E}">
        <p14:creationId xmlns:p14="http://schemas.microsoft.com/office/powerpoint/2010/main" val="92928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1BE846-8FC4-49A4-B333-307115A9A5A6}"/>
              </a:ext>
            </a:extLst>
          </p:cNvPr>
          <p:cNvSpPr>
            <a:spLocks noGrp="1"/>
          </p:cNvSpPr>
          <p:nvPr>
            <p:ph type="sldNum" sz="quarter" idx="10"/>
          </p:nvPr>
        </p:nvSpPr>
        <p:spPr/>
        <p:txBody>
          <a:bodyPr/>
          <a:lstStyle/>
          <a:p>
            <a:fld id="{0F418C06-167A-E646-9EF6-18275B625F6B}" type="slidenum">
              <a:rPr lang="en-US" smtClean="0"/>
              <a:pPr/>
              <a:t>25</a:t>
            </a:fld>
            <a:endParaRPr lang="en-US"/>
          </a:p>
        </p:txBody>
      </p:sp>
      <p:sp>
        <p:nvSpPr>
          <p:cNvPr id="3" name="TextBox 2">
            <a:extLst>
              <a:ext uri="{FF2B5EF4-FFF2-40B4-BE49-F238E27FC236}">
                <a16:creationId xmlns:a16="http://schemas.microsoft.com/office/drawing/2014/main" id="{42C766A1-AA7B-4E36-9327-53C665F0DCC3}"/>
              </a:ext>
            </a:extLst>
          </p:cNvPr>
          <p:cNvSpPr txBox="1"/>
          <p:nvPr/>
        </p:nvSpPr>
        <p:spPr>
          <a:xfrm>
            <a:off x="523103" y="1439562"/>
            <a:ext cx="818017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tx2"/>
                </a:solidFill>
              </a:rPr>
              <a:t>Are these civilian data sources useful for our Army research to understand Soldier social determinants of health with a focus on the effects of community embeddedness on Soldier behavior and performance?</a:t>
            </a:r>
            <a:endParaRPr lang="en-US" sz="3600">
              <a:solidFill>
                <a:schemeClr val="tx2"/>
              </a:solidFill>
              <a:cs typeface="Calibri"/>
            </a:endParaRPr>
          </a:p>
          <a:p>
            <a:endParaRPr lang="en-US" sz="3600">
              <a:cs typeface="Calibri"/>
            </a:endParaRPr>
          </a:p>
        </p:txBody>
      </p:sp>
      <p:sp>
        <p:nvSpPr>
          <p:cNvPr id="5" name="TextBox 4">
            <a:extLst>
              <a:ext uri="{FF2B5EF4-FFF2-40B4-BE49-F238E27FC236}">
                <a16:creationId xmlns:a16="http://schemas.microsoft.com/office/drawing/2014/main" id="{2F776D6C-61C0-47A7-984D-C52658FA80F4}"/>
              </a:ext>
            </a:extLst>
          </p:cNvPr>
          <p:cNvSpPr txBox="1"/>
          <p:nvPr/>
        </p:nvSpPr>
        <p:spPr>
          <a:xfrm>
            <a:off x="-2711" y="486442"/>
            <a:ext cx="90628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chemeClr val="accent6">
                    <a:lumMod val="75000"/>
                  </a:schemeClr>
                </a:solidFill>
                <a:ea typeface="+mn-lt"/>
                <a:cs typeface="+mn-lt"/>
              </a:rPr>
              <a:t>Research Question</a:t>
            </a:r>
            <a:endParaRPr lang="en-US" sz="4000" b="1">
              <a:solidFill>
                <a:schemeClr val="accent6">
                  <a:lumMod val="75000"/>
                </a:schemeClr>
              </a:solidFill>
              <a:cs typeface="Calibri"/>
            </a:endParaRPr>
          </a:p>
        </p:txBody>
      </p:sp>
    </p:spTree>
    <p:extLst>
      <p:ext uri="{BB962C8B-B14F-4D97-AF65-F5344CB8AC3E}">
        <p14:creationId xmlns:p14="http://schemas.microsoft.com/office/powerpoint/2010/main" val="507794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hidden="1"/>
          <p:cNvSpPr>
            <a:spLocks noGrp="1"/>
          </p:cNvSpPr>
          <p:nvPr>
            <p:ph idx="1"/>
          </p:nvPr>
        </p:nvSpPr>
        <p:spPr/>
        <p:txBody>
          <a:bodyPr/>
          <a:lstStyle/>
          <a:p>
            <a:pPr marL="0" indent="0">
              <a:buNone/>
            </a:pPr>
            <a:endParaRPr lang="en-US"/>
          </a:p>
        </p:txBody>
      </p:sp>
      <p:sp>
        <p:nvSpPr>
          <p:cNvPr id="6" name="TextBox 5"/>
          <p:cNvSpPr txBox="1"/>
          <p:nvPr/>
        </p:nvSpPr>
        <p:spPr>
          <a:xfrm>
            <a:off x="416502" y="1675843"/>
            <a:ext cx="8513518" cy="4524315"/>
          </a:xfrm>
          <a:prstGeom prst="rect">
            <a:avLst/>
          </a:prstGeom>
          <a:noFill/>
        </p:spPr>
        <p:txBody>
          <a:bodyPr wrap="square" rtlCol="0" anchor="t">
            <a:spAutoFit/>
          </a:bodyPr>
          <a:lstStyle/>
          <a:p>
            <a:r>
              <a:rPr lang="en-US" sz="2400">
                <a:solidFill>
                  <a:schemeClr val="tx2"/>
                </a:solidFill>
              </a:rPr>
              <a:t>The Department of Defense Education Activity (DoDEA)</a:t>
            </a:r>
            <a:endParaRPr lang="en-US" sz="2400">
              <a:solidFill>
                <a:schemeClr val="tx2"/>
              </a:solidFill>
              <a:cs typeface="Calibri"/>
            </a:endParaRPr>
          </a:p>
          <a:p>
            <a:r>
              <a:rPr lang="en-US" sz="2400">
                <a:solidFill>
                  <a:schemeClr val="tx2"/>
                </a:solidFill>
              </a:rPr>
              <a:t>•civilian agency of the United States Department of Defense that </a:t>
            </a:r>
            <a:r>
              <a:rPr lang="en-US" sz="2400" b="1">
                <a:solidFill>
                  <a:schemeClr val="accent6">
                    <a:lumMod val="75000"/>
                  </a:schemeClr>
                </a:solidFill>
              </a:rPr>
              <a:t>manages schools for military-connected children in the United States and overseas at American military bases </a:t>
            </a:r>
            <a:endParaRPr lang="en-US" sz="2400" b="1">
              <a:solidFill>
                <a:schemeClr val="accent6">
                  <a:lumMod val="75000"/>
                </a:schemeClr>
              </a:solidFill>
              <a:cs typeface="Calibri"/>
            </a:endParaRPr>
          </a:p>
          <a:p>
            <a:r>
              <a:rPr lang="en-US" sz="2400">
                <a:solidFill>
                  <a:schemeClr val="tx2"/>
                </a:solidFill>
              </a:rPr>
              <a:t>•DoDEA's schools </a:t>
            </a:r>
            <a:r>
              <a:rPr lang="en-US" sz="2400" b="1">
                <a:solidFill>
                  <a:schemeClr val="accent6">
                    <a:lumMod val="75000"/>
                  </a:schemeClr>
                </a:solidFill>
              </a:rPr>
              <a:t>serve the children of military service members </a:t>
            </a:r>
            <a:r>
              <a:rPr lang="en-US" sz="2400">
                <a:solidFill>
                  <a:schemeClr val="tx2"/>
                </a:solidFill>
              </a:rPr>
              <a:t>and Department of Defense civilian employees throughout the world. Children of enlisted military personnel represent 85 percent of the total enrollment in DoDEA schools. </a:t>
            </a:r>
            <a:endParaRPr lang="en-US" sz="2400">
              <a:solidFill>
                <a:schemeClr val="tx2"/>
              </a:solidFill>
              <a:cs typeface="Calibri"/>
            </a:endParaRPr>
          </a:p>
          <a:p>
            <a:r>
              <a:rPr lang="en-US" sz="2400">
                <a:solidFill>
                  <a:schemeClr val="tx2"/>
                </a:solidFill>
              </a:rPr>
              <a:t>•DoDEA also provides </a:t>
            </a:r>
            <a:r>
              <a:rPr lang="en-US" sz="2400" b="1">
                <a:solidFill>
                  <a:schemeClr val="accent6">
                    <a:lumMod val="75000"/>
                  </a:schemeClr>
                </a:solidFill>
              </a:rPr>
              <a:t>support to more than one million military-connected students </a:t>
            </a:r>
            <a:r>
              <a:rPr lang="en-US" sz="2400">
                <a:solidFill>
                  <a:schemeClr val="tx2"/>
                </a:solidFill>
              </a:rPr>
              <a:t>who attend public schools throughout the United States </a:t>
            </a:r>
            <a:endParaRPr lang="en-US" sz="2400">
              <a:solidFill>
                <a:schemeClr val="tx2"/>
              </a:solidFill>
              <a:cs typeface="Calibri"/>
            </a:endParaRPr>
          </a:p>
          <a:p>
            <a:endParaRPr lang="en-US" sz="2400">
              <a:solidFill>
                <a:schemeClr val="tx2"/>
              </a:solidFill>
              <a:cs typeface="Calibri"/>
            </a:endParaRPr>
          </a:p>
        </p:txBody>
      </p:sp>
      <p:pic>
        <p:nvPicPr>
          <p:cNvPr id="2" name="Picture 4">
            <a:extLst>
              <a:ext uri="{FF2B5EF4-FFF2-40B4-BE49-F238E27FC236}">
                <a16:creationId xmlns:a16="http://schemas.microsoft.com/office/drawing/2014/main" id="{4DA39546-E85E-4469-A1DE-36A90D01944A}"/>
              </a:ext>
            </a:extLst>
          </p:cNvPr>
          <p:cNvPicPr>
            <a:picLocks noChangeAspect="1"/>
          </p:cNvPicPr>
          <p:nvPr/>
        </p:nvPicPr>
        <p:blipFill>
          <a:blip r:embed="rId3"/>
          <a:stretch>
            <a:fillRect/>
          </a:stretch>
        </p:blipFill>
        <p:spPr>
          <a:xfrm>
            <a:off x="1863545" y="233052"/>
            <a:ext cx="5368606" cy="1385255"/>
          </a:xfrm>
          <a:prstGeom prst="rect">
            <a:avLst/>
          </a:prstGeom>
        </p:spPr>
      </p:pic>
    </p:spTree>
    <p:extLst>
      <p:ext uri="{BB962C8B-B14F-4D97-AF65-F5344CB8AC3E}">
        <p14:creationId xmlns:p14="http://schemas.microsoft.com/office/powerpoint/2010/main" val="956233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695361-B66B-445B-9629-A8CC07F83D7C}"/>
              </a:ext>
            </a:extLst>
          </p:cNvPr>
          <p:cNvSpPr>
            <a:spLocks noGrp="1"/>
          </p:cNvSpPr>
          <p:nvPr>
            <p:ph type="sldNum" sz="quarter" idx="10"/>
          </p:nvPr>
        </p:nvSpPr>
        <p:spPr/>
        <p:txBody>
          <a:bodyPr/>
          <a:lstStyle/>
          <a:p>
            <a:fld id="{0F418C06-167A-E646-9EF6-18275B625F6B}" type="slidenum">
              <a:rPr lang="en-US" smtClean="0"/>
              <a:pPr/>
              <a:t>27</a:t>
            </a:fld>
            <a:endParaRPr lang="en-US"/>
          </a:p>
        </p:txBody>
      </p:sp>
      <p:pic>
        <p:nvPicPr>
          <p:cNvPr id="4" name="Picture 6">
            <a:extLst>
              <a:ext uri="{FF2B5EF4-FFF2-40B4-BE49-F238E27FC236}">
                <a16:creationId xmlns:a16="http://schemas.microsoft.com/office/drawing/2014/main" id="{B6CA9657-ADC0-4BAD-A615-8375ADC3E64F}"/>
              </a:ext>
            </a:extLst>
          </p:cNvPr>
          <p:cNvPicPr>
            <a:picLocks noChangeAspect="1"/>
          </p:cNvPicPr>
          <p:nvPr/>
        </p:nvPicPr>
        <p:blipFill>
          <a:blip r:embed="rId3"/>
          <a:stretch>
            <a:fillRect/>
          </a:stretch>
        </p:blipFill>
        <p:spPr>
          <a:xfrm>
            <a:off x="1014226" y="317642"/>
            <a:ext cx="7285252" cy="882060"/>
          </a:xfrm>
          <a:prstGeom prst="rect">
            <a:avLst/>
          </a:prstGeom>
        </p:spPr>
      </p:pic>
      <p:sp>
        <p:nvSpPr>
          <p:cNvPr id="5" name="TextBox 4">
            <a:extLst>
              <a:ext uri="{FF2B5EF4-FFF2-40B4-BE49-F238E27FC236}">
                <a16:creationId xmlns:a16="http://schemas.microsoft.com/office/drawing/2014/main" id="{802CC1D8-C9FC-4091-9EC2-C81CC2883B23}"/>
              </a:ext>
            </a:extLst>
          </p:cNvPr>
          <p:cNvSpPr txBox="1"/>
          <p:nvPr/>
        </p:nvSpPr>
        <p:spPr>
          <a:xfrm>
            <a:off x="627155" y="1353946"/>
            <a:ext cx="7861953" cy="4542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pPr>
            <a:r>
              <a:rPr lang="en-US" sz="2200" b="1">
                <a:solidFill>
                  <a:schemeClr val="tx2"/>
                </a:solidFill>
              </a:rPr>
              <a:t>The Behavioral Risk Factor Surveillance System (BRFSS)</a:t>
            </a:r>
            <a:endParaRPr lang="en-US" sz="2200">
              <a:solidFill>
                <a:schemeClr val="tx2"/>
              </a:solidFill>
              <a:cs typeface="Calibri"/>
            </a:endParaRPr>
          </a:p>
          <a:p>
            <a:pPr marL="342900" indent="-342900">
              <a:lnSpc>
                <a:spcPct val="110000"/>
              </a:lnSpc>
              <a:buFont typeface="Arial"/>
              <a:buChar char="•"/>
            </a:pPr>
            <a:r>
              <a:rPr lang="en-US" sz="2200" b="1">
                <a:solidFill>
                  <a:schemeClr val="accent6">
                    <a:lumMod val="75000"/>
                  </a:schemeClr>
                </a:solidFill>
              </a:rPr>
              <a:t>System of health-related telephone surveys that collect</a:t>
            </a:r>
            <a:r>
              <a:rPr lang="en-US" sz="2200" b="1">
                <a:solidFill>
                  <a:schemeClr val="tx2"/>
                </a:solidFill>
              </a:rPr>
              <a:t> </a:t>
            </a:r>
            <a:r>
              <a:rPr lang="en-US" sz="2200" b="1">
                <a:solidFill>
                  <a:schemeClr val="accent6">
                    <a:lumMod val="75000"/>
                  </a:schemeClr>
                </a:solidFill>
              </a:rPr>
              <a:t>state data about U.S. residents regarding their health-related risk behaviors</a:t>
            </a:r>
            <a:r>
              <a:rPr lang="en-US" sz="2200" b="1">
                <a:solidFill>
                  <a:schemeClr val="tx2"/>
                </a:solidFill>
              </a:rPr>
              <a:t>, chronic health conditions, and use of preventive services. </a:t>
            </a:r>
            <a:endParaRPr lang="en-US" sz="2200" b="1">
              <a:solidFill>
                <a:schemeClr val="tx2"/>
              </a:solidFill>
              <a:cs typeface="Calibri"/>
            </a:endParaRPr>
          </a:p>
          <a:p>
            <a:pPr marL="342900" indent="-342900">
              <a:lnSpc>
                <a:spcPct val="110000"/>
              </a:lnSpc>
              <a:buFont typeface="Arial"/>
              <a:buChar char="•"/>
            </a:pPr>
            <a:r>
              <a:rPr lang="en-US" sz="2200" b="1">
                <a:solidFill>
                  <a:schemeClr val="tx2"/>
                </a:solidFill>
              </a:rPr>
              <a:t>Established in 1984 with 15 states, </a:t>
            </a:r>
            <a:r>
              <a:rPr lang="en-US" sz="2200">
                <a:solidFill>
                  <a:schemeClr val="accent6">
                    <a:lumMod val="75000"/>
                  </a:schemeClr>
                </a:solidFill>
              </a:rPr>
              <a:t>BRFSS now collects data in all 50 states </a:t>
            </a:r>
            <a:r>
              <a:rPr lang="en-US" sz="2200" b="1">
                <a:solidFill>
                  <a:schemeClr val="tx2"/>
                </a:solidFill>
              </a:rPr>
              <a:t>as well as the District of Columbia and three U.S. territories. </a:t>
            </a:r>
            <a:r>
              <a:rPr lang="en-US" sz="2200" b="1">
                <a:solidFill>
                  <a:schemeClr val="accent6">
                    <a:lumMod val="75000"/>
                  </a:schemeClr>
                </a:solidFill>
              </a:rPr>
              <a:t>Initial focus on Virginia.</a:t>
            </a:r>
            <a:endParaRPr lang="en-US" sz="2200" b="1">
              <a:solidFill>
                <a:schemeClr val="accent6">
                  <a:lumMod val="75000"/>
                </a:schemeClr>
              </a:solidFill>
              <a:cs typeface="Calibri"/>
            </a:endParaRPr>
          </a:p>
          <a:p>
            <a:pPr marL="342900" indent="-342900">
              <a:lnSpc>
                <a:spcPct val="110000"/>
              </a:lnSpc>
              <a:buFont typeface="Arial"/>
              <a:buChar char="•"/>
            </a:pPr>
            <a:r>
              <a:rPr lang="en-US" sz="2200" b="1">
                <a:solidFill>
                  <a:schemeClr val="tx2"/>
                </a:solidFill>
              </a:rPr>
              <a:t>BRFSS completes more than 400,000 adult interviews each year, making it the largest continuously conducted health survey system in the world.</a:t>
            </a:r>
            <a:endParaRPr lang="en-US" sz="2200" b="1">
              <a:solidFill>
                <a:schemeClr val="tx2"/>
              </a:solidFill>
              <a:cs typeface="Calibri"/>
            </a:endParaRPr>
          </a:p>
          <a:p>
            <a:pPr marL="342900" indent="-342900">
              <a:lnSpc>
                <a:spcPct val="110000"/>
              </a:lnSpc>
              <a:buFont typeface="Arial"/>
              <a:buChar char="•"/>
            </a:pPr>
            <a:r>
              <a:rPr lang="en-US" sz="2200" b="1">
                <a:solidFill>
                  <a:schemeClr val="accent6">
                    <a:lumMod val="75000"/>
                  </a:schemeClr>
                </a:solidFill>
                <a:cs typeface="Calibri"/>
              </a:rPr>
              <a:t>Also a Youth Survey Component and more ...</a:t>
            </a:r>
          </a:p>
        </p:txBody>
      </p:sp>
    </p:spTree>
    <p:extLst>
      <p:ext uri="{BB962C8B-B14F-4D97-AF65-F5344CB8AC3E}">
        <p14:creationId xmlns:p14="http://schemas.microsoft.com/office/powerpoint/2010/main" val="2339500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1BE846-8FC4-49A4-B333-307115A9A5A6}"/>
              </a:ext>
            </a:extLst>
          </p:cNvPr>
          <p:cNvSpPr>
            <a:spLocks noGrp="1"/>
          </p:cNvSpPr>
          <p:nvPr>
            <p:ph type="sldNum" sz="quarter" idx="10"/>
          </p:nvPr>
        </p:nvSpPr>
        <p:spPr/>
        <p:txBody>
          <a:bodyPr/>
          <a:lstStyle/>
          <a:p>
            <a:fld id="{0F418C06-167A-E646-9EF6-18275B625F6B}" type="slidenum">
              <a:rPr lang="en-US" smtClean="0"/>
              <a:pPr/>
              <a:t>28</a:t>
            </a:fld>
            <a:endParaRPr lang="en-US"/>
          </a:p>
        </p:txBody>
      </p:sp>
      <p:sp>
        <p:nvSpPr>
          <p:cNvPr id="3" name="TextBox 2">
            <a:extLst>
              <a:ext uri="{FF2B5EF4-FFF2-40B4-BE49-F238E27FC236}">
                <a16:creationId xmlns:a16="http://schemas.microsoft.com/office/drawing/2014/main" id="{42C766A1-AA7B-4E36-9327-53C665F0DCC3}"/>
              </a:ext>
            </a:extLst>
          </p:cNvPr>
          <p:cNvSpPr txBox="1"/>
          <p:nvPr/>
        </p:nvSpPr>
        <p:spPr>
          <a:xfrm>
            <a:off x="767746" y="1385660"/>
            <a:ext cx="7607925"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chemeClr val="tx2"/>
                </a:solidFill>
              </a:rPr>
              <a:t>Using the </a:t>
            </a:r>
            <a:r>
              <a:rPr lang="en-US" sz="2200" b="1">
                <a:solidFill>
                  <a:schemeClr val="accent6">
                    <a:lumMod val="75000"/>
                  </a:schemeClr>
                </a:solidFill>
              </a:rPr>
              <a:t>SDAD Data Science Framework </a:t>
            </a:r>
            <a:r>
              <a:rPr lang="en-US" sz="2200" b="1">
                <a:solidFill>
                  <a:schemeClr val="tx2"/>
                </a:solidFill>
              </a:rPr>
              <a:t>as a guide, the research will focus on: </a:t>
            </a:r>
            <a:endParaRPr lang="en-US" sz="2200" b="1">
              <a:solidFill>
                <a:schemeClr val="tx2"/>
              </a:solidFill>
              <a:cs typeface="Calibri"/>
            </a:endParaRPr>
          </a:p>
          <a:p>
            <a:pPr marL="342900" indent="-342900">
              <a:buFont typeface="Arial"/>
              <a:buChar char="•"/>
            </a:pPr>
            <a:r>
              <a:rPr lang="en-US" sz="2200">
                <a:solidFill>
                  <a:schemeClr val="tx2"/>
                </a:solidFill>
              </a:rPr>
              <a:t>discovering, inventorying, screening, profiling and documenting the data sources, including accessibility, resulting in a technical report (using common outline using common outline); </a:t>
            </a:r>
            <a:endParaRPr lang="en-US" sz="2200">
              <a:solidFill>
                <a:schemeClr val="tx2"/>
              </a:solidFill>
              <a:cs typeface="Calibri"/>
            </a:endParaRPr>
          </a:p>
          <a:p>
            <a:pPr marL="342900" indent="-342900">
              <a:buFont typeface="Arial"/>
              <a:buChar char="•"/>
            </a:pPr>
            <a:r>
              <a:rPr lang="en-US" sz="2200">
                <a:solidFill>
                  <a:schemeClr val="tx2"/>
                </a:solidFill>
              </a:rPr>
              <a:t>acquiring data available on the web (Virginia for BRFSS and  all schools and areas </a:t>
            </a:r>
            <a:r>
              <a:rPr lang="en-US" sz="2200">
                <a:solidFill>
                  <a:schemeClr val="tx2"/>
                </a:solidFill>
                <a:ea typeface="+mn-lt"/>
                <a:cs typeface="+mn-lt"/>
              </a:rPr>
              <a:t>for DoDEA</a:t>
            </a:r>
            <a:r>
              <a:rPr lang="en-US" sz="2200">
                <a:solidFill>
                  <a:schemeClr val="tx2"/>
                </a:solidFill>
              </a:rPr>
              <a:t>); </a:t>
            </a:r>
            <a:endParaRPr lang="en-US" sz="2200">
              <a:solidFill>
                <a:schemeClr val="tx2"/>
              </a:solidFill>
              <a:cs typeface="Calibri"/>
            </a:endParaRPr>
          </a:p>
          <a:p>
            <a:pPr marL="342900" indent="-342900">
              <a:buFont typeface="Arial"/>
              <a:buChar char="•"/>
            </a:pPr>
            <a:r>
              <a:rPr lang="en-US" sz="2200">
                <a:solidFill>
                  <a:schemeClr val="tx2"/>
                </a:solidFill>
                <a:ea typeface="+mn-lt"/>
                <a:cs typeface="+mn-lt"/>
              </a:rPr>
              <a:t>conduct</a:t>
            </a:r>
            <a:r>
              <a:rPr lang="en-US" sz="2200">
                <a:solidFill>
                  <a:schemeClr val="tx2"/>
                </a:solidFill>
              </a:rPr>
              <a:t> exploratory data analysis; </a:t>
            </a:r>
            <a:endParaRPr lang="en-US" sz="2200">
              <a:solidFill>
                <a:schemeClr val="tx2"/>
              </a:solidFill>
              <a:cs typeface="Calibri"/>
            </a:endParaRPr>
          </a:p>
          <a:p>
            <a:pPr marL="342900" indent="-342900">
              <a:buFont typeface="Arial"/>
              <a:buChar char="•"/>
            </a:pPr>
            <a:r>
              <a:rPr lang="en-US" sz="2200">
                <a:solidFill>
                  <a:schemeClr val="tx2"/>
                </a:solidFill>
                <a:ea typeface="+mn-lt"/>
                <a:cs typeface="+mn-lt"/>
              </a:rPr>
              <a:t>reviewing the literature for examples of uses of these data sources and </a:t>
            </a:r>
            <a:r>
              <a:rPr lang="en-US" sz="2200" b="1">
                <a:solidFill>
                  <a:schemeClr val="accent6">
                    <a:lumMod val="75000"/>
                  </a:schemeClr>
                </a:solidFill>
                <a:ea typeface="+mn-lt"/>
                <a:cs typeface="+mn-lt"/>
              </a:rPr>
              <a:t>developing and constructing community embeddedness</a:t>
            </a:r>
            <a:r>
              <a:rPr lang="en-US" sz="2200" b="1">
                <a:solidFill>
                  <a:schemeClr val="accent6">
                    <a:lumMod val="75000"/>
                  </a:schemeClr>
                </a:solidFill>
              </a:rPr>
              <a:t> composite indicator(s).</a:t>
            </a:r>
            <a:endParaRPr lang="en-US" sz="2200" b="1">
              <a:solidFill>
                <a:schemeClr val="accent6">
                  <a:lumMod val="75000"/>
                </a:schemeClr>
              </a:solidFill>
              <a:cs typeface="Calibri"/>
            </a:endParaRPr>
          </a:p>
        </p:txBody>
      </p:sp>
      <p:sp>
        <p:nvSpPr>
          <p:cNvPr id="5" name="TextBox 4">
            <a:extLst>
              <a:ext uri="{FF2B5EF4-FFF2-40B4-BE49-F238E27FC236}">
                <a16:creationId xmlns:a16="http://schemas.microsoft.com/office/drawing/2014/main" id="{2F776D6C-61C0-47A7-984D-C52658FA80F4}"/>
              </a:ext>
            </a:extLst>
          </p:cNvPr>
          <p:cNvSpPr txBox="1"/>
          <p:nvPr/>
        </p:nvSpPr>
        <p:spPr>
          <a:xfrm>
            <a:off x="79667" y="319610"/>
            <a:ext cx="90628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accent6">
                    <a:lumMod val="75000"/>
                  </a:schemeClr>
                </a:solidFill>
                <a:latin typeface="Calibri"/>
                <a:cs typeface="Calibri"/>
              </a:rPr>
              <a:t>Measuring Soldiers' Social Determinants of Health </a:t>
            </a:r>
            <a:br>
              <a:rPr lang="en-US" sz="2800" b="1">
                <a:solidFill>
                  <a:schemeClr val="accent6">
                    <a:lumMod val="75000"/>
                  </a:schemeClr>
                </a:solidFill>
                <a:latin typeface="Calibri"/>
                <a:cs typeface="Calibri"/>
              </a:rPr>
            </a:br>
            <a:r>
              <a:rPr lang="en-US" sz="2800" b="1">
                <a:solidFill>
                  <a:schemeClr val="accent6">
                    <a:lumMod val="75000"/>
                  </a:schemeClr>
                </a:solidFill>
                <a:latin typeface="Calibri"/>
                <a:cs typeface="Calibri"/>
              </a:rPr>
              <a:t>&amp; Effect on Community Embeddedness</a:t>
            </a:r>
            <a:endParaRPr lang="en-US" sz="2800">
              <a:solidFill>
                <a:schemeClr val="accent6">
                  <a:lumMod val="75000"/>
                </a:schemeClr>
              </a:solidFill>
              <a:latin typeface="Calibri"/>
              <a:cs typeface="Calibri"/>
            </a:endParaRPr>
          </a:p>
        </p:txBody>
      </p:sp>
    </p:spTree>
    <p:extLst>
      <p:ext uri="{BB962C8B-B14F-4D97-AF65-F5344CB8AC3E}">
        <p14:creationId xmlns:p14="http://schemas.microsoft.com/office/powerpoint/2010/main" val="452874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rgbClr val="E36C09"/>
                </a:solidFill>
                <a:latin typeface="Franklin Gothic Medium" panose="020B0603020102020204" pitchFamily="34" charset="0"/>
              </a:rPr>
              <a:t>USDA ERS Broadband</a:t>
            </a:r>
          </a:p>
        </p:txBody>
      </p:sp>
      <p:sp>
        <p:nvSpPr>
          <p:cNvPr id="3" name="Text Placeholder 2"/>
          <p:cNvSpPr>
            <a:spLocks noGrp="1"/>
          </p:cNvSpPr>
          <p:nvPr>
            <p:ph type="body" sz="quarter" idx="11"/>
          </p:nvPr>
        </p:nvSpPr>
        <p:spPr/>
        <p:txBody>
          <a:bodyPr/>
          <a:lstStyle/>
          <a:p>
            <a:r>
              <a:rPr lang="en-US">
                <a:solidFill>
                  <a:srgbClr val="E36C09"/>
                </a:solidFill>
                <a:latin typeface="Franklin Gothic Medium" panose="020B0603020102020204" pitchFamily="34" charset="0"/>
              </a:rPr>
              <a:t>Data Science for Public Good Project</a:t>
            </a:r>
          </a:p>
        </p:txBody>
      </p:sp>
      <p:sp>
        <p:nvSpPr>
          <p:cNvPr id="4" name="Text Placeholder 3"/>
          <p:cNvSpPr>
            <a:spLocks noGrp="1"/>
          </p:cNvSpPr>
          <p:nvPr>
            <p:ph type="body" sz="quarter" idx="12"/>
          </p:nvPr>
        </p:nvSpPr>
        <p:spPr/>
        <p:txBody>
          <a:bodyPr/>
          <a:lstStyle/>
          <a:p>
            <a:r>
              <a:rPr lang="en-US">
                <a:solidFill>
                  <a:srgbClr val="244061"/>
                </a:solidFill>
                <a:latin typeface="Franklin Gothic Medium" panose="020B0603020102020204" pitchFamily="34" charset="0"/>
              </a:rPr>
              <a:t>Josh Goldstein		</a:t>
            </a:r>
            <a:r>
              <a:rPr lang="en-US" err="1">
                <a:solidFill>
                  <a:srgbClr val="244061"/>
                </a:solidFill>
                <a:latin typeface="Franklin Gothic Medium" panose="020B0603020102020204" pitchFamily="34" charset="0"/>
              </a:rPr>
              <a:t>Teja</a:t>
            </a:r>
            <a:r>
              <a:rPr lang="en-US">
                <a:solidFill>
                  <a:srgbClr val="244061"/>
                </a:solidFill>
                <a:latin typeface="Franklin Gothic Medium" panose="020B0603020102020204" pitchFamily="34" charset="0"/>
              </a:rPr>
              <a:t> </a:t>
            </a:r>
            <a:r>
              <a:rPr lang="en-US" err="1">
                <a:solidFill>
                  <a:srgbClr val="244061"/>
                </a:solidFill>
                <a:latin typeface="Franklin Gothic Medium" panose="020B0603020102020204" pitchFamily="34" charset="0"/>
              </a:rPr>
              <a:t>Pristavec</a:t>
            </a:r>
            <a:r>
              <a:rPr lang="en-US">
                <a:solidFill>
                  <a:srgbClr val="244061"/>
                </a:solidFill>
                <a:latin typeface="Franklin Gothic Medium" panose="020B0603020102020204" pitchFamily="34" charset="0"/>
              </a:rPr>
              <a:t>	   Stephanie Shipp</a:t>
            </a:r>
          </a:p>
        </p:txBody>
      </p:sp>
      <p:sp>
        <p:nvSpPr>
          <p:cNvPr id="5" name="Text Placeholder 4"/>
          <p:cNvSpPr>
            <a:spLocks noGrp="1"/>
          </p:cNvSpPr>
          <p:nvPr>
            <p:ph type="body" sz="quarter" idx="13"/>
          </p:nvPr>
        </p:nvSpPr>
        <p:spPr/>
        <p:txBody>
          <a:bodyPr/>
          <a:lstStyle/>
          <a:p>
            <a:r>
              <a:rPr lang="en-US">
                <a:solidFill>
                  <a:srgbClr val="244061"/>
                </a:solidFill>
                <a:latin typeface="Franklin Gothic Medium" panose="020B0603020102020204" pitchFamily="34" charset="0"/>
              </a:rPr>
              <a:t>Summer 2019</a:t>
            </a:r>
          </a:p>
        </p:txBody>
      </p:sp>
    </p:spTree>
    <p:extLst>
      <p:ext uri="{BB962C8B-B14F-4D97-AF65-F5344CB8AC3E}">
        <p14:creationId xmlns:p14="http://schemas.microsoft.com/office/powerpoint/2010/main" val="2834431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F418C06-167A-E646-9EF6-18275B625F6B}" type="slidenum">
              <a:rPr lang="en-US" smtClean="0"/>
              <a:pPr/>
              <a:t>3</a:t>
            </a:fld>
            <a:endParaRPr lang="en-US"/>
          </a:p>
        </p:txBody>
      </p:sp>
      <p:graphicFrame>
        <p:nvGraphicFramePr>
          <p:cNvPr id="3" name="Table 2">
            <a:extLst>
              <a:ext uri="{FF2B5EF4-FFF2-40B4-BE49-F238E27FC236}">
                <a16:creationId xmlns:a16="http://schemas.microsoft.com/office/drawing/2014/main" id="{B31F24B0-C1C9-4E50-9BB9-488249A7DD10}"/>
              </a:ext>
            </a:extLst>
          </p:cNvPr>
          <p:cNvGraphicFramePr>
            <a:graphicFrameLocks noGrp="1"/>
          </p:cNvGraphicFramePr>
          <p:nvPr>
            <p:extLst>
              <p:ext uri="{D42A27DB-BD31-4B8C-83A1-F6EECF244321}">
                <p14:modId xmlns:p14="http://schemas.microsoft.com/office/powerpoint/2010/main" val="1934645510"/>
              </p:ext>
            </p:extLst>
          </p:nvPr>
        </p:nvGraphicFramePr>
        <p:xfrm>
          <a:off x="0" y="390969"/>
          <a:ext cx="9184332" cy="5686469"/>
        </p:xfrm>
        <a:graphic>
          <a:graphicData uri="http://schemas.openxmlformats.org/drawingml/2006/table">
            <a:tbl>
              <a:tblPr firstRow="1" firstCol="1" bandRow="1">
                <a:tableStyleId>{5C22544A-7EE6-4342-B048-85BDC9FD1C3A}</a:tableStyleId>
              </a:tblPr>
              <a:tblGrid>
                <a:gridCol w="2797577">
                  <a:extLst>
                    <a:ext uri="{9D8B030D-6E8A-4147-A177-3AD203B41FA5}">
                      <a16:colId xmlns:a16="http://schemas.microsoft.com/office/drawing/2014/main" val="1323833863"/>
                    </a:ext>
                  </a:extLst>
                </a:gridCol>
                <a:gridCol w="1276538">
                  <a:extLst>
                    <a:ext uri="{9D8B030D-6E8A-4147-A177-3AD203B41FA5}">
                      <a16:colId xmlns:a16="http://schemas.microsoft.com/office/drawing/2014/main" val="3693811312"/>
                    </a:ext>
                  </a:extLst>
                </a:gridCol>
                <a:gridCol w="2341066">
                  <a:extLst>
                    <a:ext uri="{9D8B030D-6E8A-4147-A177-3AD203B41FA5}">
                      <a16:colId xmlns:a16="http://schemas.microsoft.com/office/drawing/2014/main" val="2103982959"/>
                    </a:ext>
                  </a:extLst>
                </a:gridCol>
                <a:gridCol w="829814">
                  <a:extLst>
                    <a:ext uri="{9D8B030D-6E8A-4147-A177-3AD203B41FA5}">
                      <a16:colId xmlns:a16="http://schemas.microsoft.com/office/drawing/2014/main" val="3934865604"/>
                    </a:ext>
                  </a:extLst>
                </a:gridCol>
                <a:gridCol w="1272745">
                  <a:extLst>
                    <a:ext uri="{9D8B030D-6E8A-4147-A177-3AD203B41FA5}">
                      <a16:colId xmlns:a16="http://schemas.microsoft.com/office/drawing/2014/main" val="3236208630"/>
                    </a:ext>
                  </a:extLst>
                </a:gridCol>
                <a:gridCol w="666592">
                  <a:extLst>
                    <a:ext uri="{9D8B030D-6E8A-4147-A177-3AD203B41FA5}">
                      <a16:colId xmlns:a16="http://schemas.microsoft.com/office/drawing/2014/main" val="3153178584"/>
                    </a:ext>
                  </a:extLst>
                </a:gridCol>
              </a:tblGrid>
              <a:tr h="279042">
                <a:tc>
                  <a:txBody>
                    <a:bodyPr/>
                    <a:lstStyle/>
                    <a:p>
                      <a:pPr fontAlgn="base"/>
                      <a:r>
                        <a:rPr lang="en-US" sz="1400" b="1">
                          <a:solidFill>
                            <a:schemeClr val="accent6"/>
                          </a:solidFill>
                          <a:effectLst/>
                          <a:latin typeface="Franklin Gothic Book"/>
                        </a:rPr>
                        <a:t>Project​</a:t>
                      </a:r>
                    </a:p>
                  </a:txBody>
                  <a:tcPr marL="0" marR="0" marT="0" marB="0"/>
                </a:tc>
                <a:tc>
                  <a:txBody>
                    <a:bodyPr/>
                    <a:lstStyle/>
                    <a:p>
                      <a:pPr fontAlgn="base"/>
                      <a:r>
                        <a:rPr lang="en-US" sz="1400" b="1">
                          <a:solidFill>
                            <a:schemeClr val="accent6"/>
                          </a:solidFill>
                          <a:effectLst/>
                          <a:latin typeface="Franklin Gothic Book"/>
                        </a:rPr>
                        <a:t>a.k.a​</a:t>
                      </a:r>
                    </a:p>
                  </a:txBody>
                  <a:tcPr marL="0" marR="0" marT="0" marB="0"/>
                </a:tc>
                <a:tc>
                  <a:txBody>
                    <a:bodyPr/>
                    <a:lstStyle/>
                    <a:p>
                      <a:pPr fontAlgn="base"/>
                      <a:r>
                        <a:rPr lang="en-US" sz="1400" b="1">
                          <a:solidFill>
                            <a:schemeClr val="accent6"/>
                          </a:solidFill>
                          <a:effectLst/>
                          <a:latin typeface="Franklin Gothic Book"/>
                        </a:rPr>
                        <a:t>Sponsor/Contact(s)​</a:t>
                      </a:r>
                    </a:p>
                  </a:txBody>
                  <a:tcPr marL="0" marR="0" marT="0" marB="0"/>
                </a:tc>
                <a:tc>
                  <a:txBody>
                    <a:bodyPr/>
                    <a:lstStyle/>
                    <a:p>
                      <a:pPr fontAlgn="base"/>
                      <a:r>
                        <a:rPr lang="en-US" sz="1400" b="1">
                          <a:solidFill>
                            <a:schemeClr val="accent6"/>
                          </a:solidFill>
                          <a:effectLst/>
                          <a:latin typeface="Franklin Gothic Book"/>
                        </a:rPr>
                        <a:t>Lead​</a:t>
                      </a:r>
                    </a:p>
                  </a:txBody>
                  <a:tcPr marL="0" marR="0" marT="0" marB="0"/>
                </a:tc>
                <a:tc>
                  <a:txBody>
                    <a:bodyPr/>
                    <a:lstStyle/>
                    <a:p>
                      <a:pPr fontAlgn="base"/>
                      <a:r>
                        <a:rPr lang="en-US" sz="1400" b="1">
                          <a:solidFill>
                            <a:schemeClr val="accent6"/>
                          </a:solidFill>
                          <a:effectLst/>
                          <a:latin typeface="Franklin Gothic Book"/>
                        </a:rPr>
                        <a:t>SDAD Team​</a:t>
                      </a:r>
                    </a:p>
                  </a:txBody>
                  <a:tcPr marL="0" marR="0" marT="0" marB="0"/>
                </a:tc>
                <a:tc>
                  <a:txBody>
                    <a:bodyPr/>
                    <a:lstStyle/>
                    <a:p>
                      <a:pPr fontAlgn="base"/>
                      <a:r>
                        <a:rPr lang="en-US" sz="1400" b="1">
                          <a:solidFill>
                            <a:schemeClr val="accent6"/>
                          </a:solidFill>
                          <a:effectLst/>
                          <a:latin typeface="Franklin Gothic Book"/>
                        </a:rPr>
                        <a:t>Size</a:t>
                      </a:r>
                    </a:p>
                  </a:txBody>
                  <a:tcPr marL="0" marR="0" marT="0" marB="0"/>
                </a:tc>
                <a:extLst>
                  <a:ext uri="{0D108BD9-81ED-4DB2-BD59-A6C34878D82A}">
                    <a16:rowId xmlns:a16="http://schemas.microsoft.com/office/drawing/2014/main" val="1523006037"/>
                  </a:ext>
                </a:extLst>
              </a:tr>
              <a:tr h="543774">
                <a:tc>
                  <a:txBody>
                    <a:bodyPr/>
                    <a:lstStyle/>
                    <a:p>
                      <a:pPr fontAlgn="base"/>
                      <a:r>
                        <a:rPr lang="en-US" sz="1100">
                          <a:solidFill>
                            <a:schemeClr val="accent6"/>
                          </a:solidFill>
                          <a:effectLst/>
                          <a:latin typeface="Franklin Gothic Book"/>
                        </a:rPr>
                        <a:t>01.</a:t>
                      </a:r>
                      <a:r>
                        <a:rPr lang="en-US" sz="1100">
                          <a:effectLst/>
                          <a:latin typeface="Franklin Gothic Book"/>
                        </a:rPr>
                        <a:t> Credential-to-Skilled Technical Workforce (STW) Pathways in Virginia​</a:t>
                      </a:r>
                      <a:endParaRPr lang="en-US"/>
                    </a:p>
                  </a:txBody>
                  <a:tcPr marL="0" marR="0" marT="0" marB="0"/>
                </a:tc>
                <a:tc>
                  <a:txBody>
                    <a:bodyPr/>
                    <a:lstStyle/>
                    <a:p>
                      <a:pPr fontAlgn="base"/>
                      <a:r>
                        <a:rPr lang="en-US" sz="1100">
                          <a:effectLst/>
                          <a:latin typeface="Franklin Gothic Book"/>
                        </a:rPr>
                        <a:t>Skilled Technical Workforce (STW)​</a:t>
                      </a:r>
                    </a:p>
                  </a:txBody>
                  <a:tcPr marL="0" marR="0" marT="0" marB="0"/>
                </a:tc>
                <a:tc>
                  <a:txBody>
                    <a:bodyPr/>
                    <a:lstStyle/>
                    <a:p>
                      <a:pPr fontAlgn="base"/>
                      <a:r>
                        <a:rPr lang="en-US" sz="1100">
                          <a:effectLst/>
                          <a:latin typeface="Franklin Gothic Book"/>
                        </a:rPr>
                        <a:t>John Finamore, National Center for Science and Engineering Statistics (NCSES)​</a:t>
                      </a:r>
                    </a:p>
                  </a:txBody>
                  <a:tcPr marL="0" marR="0" marT="0" marB="0"/>
                </a:tc>
                <a:tc>
                  <a:txBody>
                    <a:bodyPr/>
                    <a:lstStyle/>
                    <a:p>
                      <a:pPr fontAlgn="base"/>
                      <a:r>
                        <a:rPr lang="en-US" sz="1100">
                          <a:effectLst/>
                          <a:latin typeface="Franklin Gothic Book"/>
                        </a:rPr>
                        <a:t>Vicki​</a:t>
                      </a:r>
                    </a:p>
                  </a:txBody>
                  <a:tcPr marL="0" marR="0" marT="0" marB="0"/>
                </a:tc>
                <a:tc>
                  <a:txBody>
                    <a:bodyPr/>
                    <a:lstStyle/>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3762705784"/>
                  </a:ext>
                </a:extLst>
              </a:tr>
              <a:tr h="407985">
                <a:tc>
                  <a:txBody>
                    <a:bodyPr/>
                    <a:lstStyle/>
                    <a:p>
                      <a:pPr fontAlgn="base"/>
                      <a:r>
                        <a:rPr lang="en-US" sz="1100" dirty="0">
                          <a:solidFill>
                            <a:schemeClr val="accent6"/>
                          </a:solidFill>
                          <a:effectLst/>
                          <a:latin typeface="Franklin Gothic Book"/>
                        </a:rPr>
                        <a:t>02. </a:t>
                      </a:r>
                      <a:r>
                        <a:rPr lang="en-US" sz="1100" dirty="0">
                          <a:effectLst/>
                          <a:latin typeface="Franklin Gothic Book"/>
                        </a:rPr>
                        <a:t>Machine Learning Techniques to Measure Business Innovation ​</a:t>
                      </a:r>
                      <a:endParaRPr lang="en-US" dirty="0"/>
                    </a:p>
                  </a:txBody>
                  <a:tcPr marL="0" marR="0" marT="0" marB="0"/>
                </a:tc>
                <a:tc>
                  <a:txBody>
                    <a:bodyPr/>
                    <a:lstStyle/>
                    <a:p>
                      <a:pPr fontAlgn="base"/>
                      <a:r>
                        <a:rPr lang="en-US" sz="1100" dirty="0">
                          <a:effectLst/>
                          <a:latin typeface="Franklin Gothic Book"/>
                        </a:rPr>
                        <a:t>Business Innovation​</a:t>
                      </a:r>
                    </a:p>
                  </a:txBody>
                  <a:tcPr marL="0" marR="0" marT="0" marB="0"/>
                </a:tc>
                <a:tc>
                  <a:txBody>
                    <a:bodyPr/>
                    <a:lstStyle/>
                    <a:p>
                      <a:pPr fontAlgn="base"/>
                      <a:r>
                        <a:rPr lang="en-US" sz="1100">
                          <a:effectLst/>
                          <a:latin typeface="Franklin Gothic Book"/>
                        </a:rPr>
                        <a:t>Gary Anderson, NCSES​</a:t>
                      </a:r>
                    </a:p>
                  </a:txBody>
                  <a:tcPr marL="0" marR="0" marT="0" marB="0"/>
                </a:tc>
                <a:tc>
                  <a:txBody>
                    <a:bodyPr/>
                    <a:lstStyle/>
                    <a:p>
                      <a:pPr fontAlgn="base"/>
                      <a:r>
                        <a:rPr lang="en-US" sz="1100">
                          <a:effectLst/>
                          <a:latin typeface="Franklin Gothic Book"/>
                        </a:rPr>
                        <a:t>Devika​</a:t>
                      </a:r>
                    </a:p>
                  </a:txBody>
                  <a:tcPr marL="0" marR="0" marT="0" marB="0"/>
                </a:tc>
                <a:tc>
                  <a:txBody>
                    <a:bodyPr/>
                    <a:lstStyle/>
                    <a:p>
                      <a:pPr fontAlgn="base"/>
                      <a:r>
                        <a:rPr lang="en-US" sz="1100" dirty="0">
                          <a:effectLst/>
                          <a:latin typeface="Franklin Gothic Book"/>
                        </a:rPr>
                        <a:t>Gizem​</a:t>
                      </a:r>
                    </a:p>
                    <a:p>
                      <a:pPr fontAlgn="base"/>
                      <a:r>
                        <a:rPr lang="en-US" sz="1100" dirty="0">
                          <a:effectLst/>
                          <a:latin typeface="Franklin Gothic Book"/>
                        </a:rPr>
                        <a:t>Neil</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154441572"/>
                  </a:ext>
                </a:extLst>
              </a:tr>
              <a:tr h="522309">
                <a:tc>
                  <a:txBody>
                    <a:bodyPr/>
                    <a:lstStyle/>
                    <a:p>
                      <a:pPr fontAlgn="base"/>
                      <a:r>
                        <a:rPr lang="en-US" sz="1100">
                          <a:solidFill>
                            <a:schemeClr val="accent6"/>
                          </a:solidFill>
                          <a:effectLst/>
                          <a:latin typeface="Franklin Gothic Book"/>
                        </a:rPr>
                        <a:t>03. </a:t>
                      </a:r>
                      <a:r>
                        <a:rPr lang="en-US" sz="1100">
                          <a:effectLst/>
                          <a:latin typeface="Franklin Gothic Book"/>
                        </a:rPr>
                        <a:t>Defining and Measuring the Universe of Open Source Software​</a:t>
                      </a:r>
                      <a:endParaRPr lang="en-US"/>
                    </a:p>
                    <a:p>
                      <a:pPr fontAlgn="base"/>
                      <a:r>
                        <a:rPr lang="en-US" sz="1100">
                          <a:effectLst/>
                          <a:latin typeface="Franklin Gothic Book"/>
                        </a:rPr>
                        <a:t>Innovation​</a:t>
                      </a:r>
                    </a:p>
                  </a:txBody>
                  <a:tcPr marL="0" marR="0" marT="0" marB="0"/>
                </a:tc>
                <a:tc>
                  <a:txBody>
                    <a:bodyPr/>
                    <a:lstStyle/>
                    <a:p>
                      <a:pPr fontAlgn="base"/>
                      <a:r>
                        <a:rPr lang="en-US" sz="1100">
                          <a:effectLst/>
                          <a:latin typeface="Franklin Gothic Book"/>
                        </a:rPr>
                        <a:t>OSS​</a:t>
                      </a:r>
                    </a:p>
                  </a:txBody>
                  <a:tcPr marL="0" marR="0" marT="0" marB="0"/>
                </a:tc>
                <a:tc>
                  <a:txBody>
                    <a:bodyPr/>
                    <a:lstStyle/>
                    <a:p>
                      <a:pPr fontAlgn="base"/>
                      <a:r>
                        <a:rPr lang="en-US" sz="1100">
                          <a:effectLst/>
                          <a:latin typeface="Franklin Gothic Book"/>
                        </a:rPr>
                        <a:t>Carol Robbins, NCSES​</a:t>
                      </a:r>
                    </a:p>
                  </a:txBody>
                  <a:tcPr marL="0" marR="0" marT="0" marB="0"/>
                </a:tc>
                <a:tc>
                  <a:txBody>
                    <a:bodyPr/>
                    <a:lstStyle/>
                    <a:p>
                      <a:pPr fontAlgn="base"/>
                      <a:r>
                        <a:rPr lang="en-US" sz="1100" err="1">
                          <a:effectLst/>
                          <a:latin typeface="Franklin Gothic Book"/>
                        </a:rPr>
                        <a:t>Gizem</a:t>
                      </a:r>
                      <a:r>
                        <a:rPr lang="en-US" sz="1100">
                          <a:effectLst/>
                          <a:latin typeface="Franklin Gothic Book"/>
                        </a:rPr>
                        <a:t>​</a:t>
                      </a:r>
                    </a:p>
                  </a:txBody>
                  <a:tcPr marL="0" marR="0" marT="0" marB="0"/>
                </a:tc>
                <a:tc>
                  <a:txBody>
                    <a:bodyPr/>
                    <a:lstStyle/>
                    <a:p>
                      <a:pPr fontAlgn="base"/>
                      <a:r>
                        <a:rPr lang="en-US" sz="1100" err="1">
                          <a:effectLst/>
                          <a:latin typeface="Franklin Gothic Book"/>
                        </a:rPr>
                        <a:t>Bayoán</a:t>
                      </a:r>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2246580126"/>
                  </a:ext>
                </a:extLst>
              </a:tr>
              <a:tr h="407985">
                <a:tc>
                  <a:txBody>
                    <a:bodyPr/>
                    <a:lstStyle/>
                    <a:p>
                      <a:pPr fontAlgn="base"/>
                      <a:r>
                        <a:rPr lang="en-US" sz="1100">
                          <a:solidFill>
                            <a:schemeClr val="accent6"/>
                          </a:solidFill>
                          <a:effectLst/>
                          <a:latin typeface="Franklin Gothic Book"/>
                        </a:rPr>
                        <a:t>04. </a:t>
                      </a:r>
                      <a:r>
                        <a:rPr lang="en-US" sz="1100">
                          <a:effectLst/>
                          <a:latin typeface="Franklin Gothic Book"/>
                        </a:rPr>
                        <a:t>Measuring the Public Funding of R&amp;D Projects​</a:t>
                      </a:r>
                      <a:endParaRPr lang="en-US"/>
                    </a:p>
                  </a:txBody>
                  <a:tcPr marL="0" marR="0" marT="0" marB="0"/>
                </a:tc>
                <a:tc>
                  <a:txBody>
                    <a:bodyPr/>
                    <a:lstStyle/>
                    <a:p>
                      <a:pPr fontAlgn="base"/>
                      <a:r>
                        <a:rPr lang="en-US" sz="1100">
                          <a:effectLst/>
                          <a:latin typeface="Franklin Gothic Book"/>
                        </a:rPr>
                        <a:t>R&amp;D Metrics​</a:t>
                      </a:r>
                    </a:p>
                  </a:txBody>
                  <a:tcPr marL="0" marR="0" marT="0" marB="0"/>
                </a:tc>
                <a:tc>
                  <a:txBody>
                    <a:bodyPr/>
                    <a:lstStyle/>
                    <a:p>
                      <a:pPr fontAlgn="base"/>
                      <a:r>
                        <a:rPr lang="en-US" sz="1100">
                          <a:effectLst/>
                          <a:latin typeface="Franklin Gothic Book"/>
                        </a:rPr>
                        <a:t>John Jankowski, NCSES​</a:t>
                      </a:r>
                    </a:p>
                  </a:txBody>
                  <a:tcPr marL="0" marR="0" marT="0" marB="0"/>
                </a:tc>
                <a:tc>
                  <a:txBody>
                    <a:bodyPr/>
                    <a:lstStyle/>
                    <a:p>
                      <a:pPr fontAlgn="base"/>
                      <a:r>
                        <a:rPr lang="en-US" sz="1100">
                          <a:effectLst/>
                          <a:latin typeface="Franklin Gothic Book"/>
                        </a:rPr>
                        <a:t>Stephanie​</a:t>
                      </a:r>
                    </a:p>
                  </a:txBody>
                  <a:tcPr marL="0" marR="0" marT="0" marB="0"/>
                </a:tc>
                <a:tc>
                  <a:txBody>
                    <a:bodyPr/>
                    <a:lstStyle/>
                    <a:p>
                      <a:pPr fontAlgn="base"/>
                      <a:r>
                        <a:rPr lang="en-US" sz="1100" dirty="0">
                          <a:effectLst/>
                          <a:latin typeface="Franklin Gothic Book"/>
                        </a:rPr>
                        <a:t>​Joel</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2231697070"/>
                  </a:ext>
                </a:extLst>
              </a:tr>
              <a:tr h="558084">
                <a:tc>
                  <a:txBody>
                    <a:bodyPr/>
                    <a:lstStyle/>
                    <a:p>
                      <a:pPr fontAlgn="base"/>
                      <a:r>
                        <a:rPr lang="en-US" sz="1100" dirty="0">
                          <a:solidFill>
                            <a:schemeClr val="accent6"/>
                          </a:solidFill>
                          <a:effectLst/>
                          <a:latin typeface="Franklin Gothic Book"/>
                        </a:rPr>
                        <a:t>05.</a:t>
                      </a:r>
                      <a:r>
                        <a:rPr lang="en-US" sz="1100" dirty="0">
                          <a:effectLst/>
                          <a:latin typeface="Franklin Gothic Book"/>
                        </a:rPr>
                        <a:t> Discovering the Potential and Use of New Data Sources to Measure the Soldier’s Social Determinants of Health​</a:t>
                      </a:r>
                      <a:endParaRPr lang="en-US" dirty="0"/>
                    </a:p>
                  </a:txBody>
                  <a:tcPr marL="0" marR="0" marT="0" marB="0"/>
                </a:tc>
                <a:tc>
                  <a:txBody>
                    <a:bodyPr/>
                    <a:lstStyle/>
                    <a:p>
                      <a:pPr fontAlgn="base"/>
                      <a:r>
                        <a:rPr lang="en-US" sz="1100">
                          <a:effectLst/>
                          <a:latin typeface="Franklin Gothic Book"/>
                        </a:rPr>
                        <a:t>ARI​</a:t>
                      </a:r>
                    </a:p>
                  </a:txBody>
                  <a:tcPr marL="0" marR="0" marT="0" marB="0"/>
                </a:tc>
                <a:tc>
                  <a:txBody>
                    <a:bodyPr/>
                    <a:lstStyle/>
                    <a:p>
                      <a:pPr fontAlgn="base"/>
                      <a:r>
                        <a:rPr lang="en-US" sz="1100">
                          <a:effectLst/>
                          <a:latin typeface="Franklin Gothic Book"/>
                        </a:rPr>
                        <a:t>Army Research Institute (ARI)​</a:t>
                      </a:r>
                    </a:p>
                  </a:txBody>
                  <a:tcPr marL="0" marR="0" marT="0" marB="0"/>
                </a:tc>
                <a:tc>
                  <a:txBody>
                    <a:bodyPr/>
                    <a:lstStyle/>
                    <a:p>
                      <a:pPr fontAlgn="base"/>
                      <a:r>
                        <a:rPr lang="en-US" sz="1100" dirty="0">
                          <a:effectLst/>
                          <a:latin typeface="Franklin Gothic Book"/>
                        </a:rPr>
                        <a:t>Stephanie​</a:t>
                      </a:r>
                    </a:p>
                  </a:txBody>
                  <a:tcPr marL="0" marR="0" marT="0" marB="0"/>
                </a:tc>
                <a:tc>
                  <a:txBody>
                    <a:bodyPr/>
                    <a:lstStyle/>
                    <a:p>
                      <a:pPr fontAlgn="base"/>
                      <a:r>
                        <a:rPr lang="en-US" sz="1100" dirty="0">
                          <a:effectLst/>
                          <a:latin typeface="Franklin Gothic Book"/>
                        </a:rPr>
                        <a:t>Josh​</a:t>
                      </a:r>
                    </a:p>
                    <a:p>
                      <a:pPr fontAlgn="base"/>
                      <a:r>
                        <a:rPr lang="en-US" sz="1100" dirty="0">
                          <a:effectLst/>
                          <a:latin typeface="Franklin Gothic Book"/>
                        </a:rPr>
                        <a:t>Nathaniel</a:t>
                      </a:r>
                    </a:p>
                    <a:p>
                      <a:pPr fontAlgn="base"/>
                      <a:r>
                        <a:rPr lang="en-US" sz="1100" dirty="0">
                          <a:effectLst/>
                          <a:latin typeface="Franklin Gothic Book"/>
                        </a:rPr>
                        <a:t>Joel</a:t>
                      </a:r>
                    </a:p>
                    <a:p>
                      <a:pPr fontAlgn="base"/>
                      <a:r>
                        <a:rPr lang="en-US" sz="1100" dirty="0">
                          <a:effectLst/>
                          <a:latin typeface="Franklin Gothic Book"/>
                        </a:rPr>
                        <a:t>Vicki</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2454694786"/>
                  </a:ext>
                </a:extLst>
              </a:tr>
              <a:tr h="536619">
                <a:tc>
                  <a:txBody>
                    <a:bodyPr/>
                    <a:lstStyle/>
                    <a:p>
                      <a:pPr fontAlgn="base"/>
                      <a:r>
                        <a:rPr lang="en-US" sz="1100">
                          <a:solidFill>
                            <a:schemeClr val="accent6"/>
                          </a:solidFill>
                          <a:effectLst/>
                          <a:latin typeface="Franklin Gothic Book"/>
                        </a:rPr>
                        <a:t>06.</a:t>
                      </a:r>
                      <a:r>
                        <a:rPr lang="en-US" sz="1100">
                          <a:effectLst/>
                          <a:latin typeface="Franklin Gothic Book"/>
                        </a:rPr>
                        <a:t> Validation of Broadband Data and Identification of Factors that Predict Property Values ​</a:t>
                      </a:r>
                      <a:endParaRPr lang="en-US"/>
                    </a:p>
                  </a:txBody>
                  <a:tcPr marL="0" marR="0" marT="0" marB="0"/>
                </a:tc>
                <a:tc>
                  <a:txBody>
                    <a:bodyPr/>
                    <a:lstStyle/>
                    <a:p>
                      <a:pPr fontAlgn="base"/>
                      <a:r>
                        <a:rPr lang="en-US" sz="1100">
                          <a:effectLst/>
                          <a:latin typeface="Franklin Gothic Book"/>
                        </a:rPr>
                        <a:t>USDA Broadband​</a:t>
                      </a:r>
                    </a:p>
                  </a:txBody>
                  <a:tcPr marL="0" marR="0" marT="0" marB="0"/>
                </a:tc>
                <a:tc>
                  <a:txBody>
                    <a:bodyPr/>
                    <a:lstStyle/>
                    <a:p>
                      <a:pPr fontAlgn="base"/>
                      <a:r>
                        <a:rPr lang="en-US" sz="1100">
                          <a:effectLst/>
                          <a:latin typeface="Franklin Gothic Book"/>
                        </a:rPr>
                        <a:t>John Pender, USDA Economic Research Service (ERS)​</a:t>
                      </a:r>
                    </a:p>
                  </a:txBody>
                  <a:tcPr marL="0" marR="0" marT="0" marB="0"/>
                </a:tc>
                <a:tc>
                  <a:txBody>
                    <a:bodyPr/>
                    <a:lstStyle/>
                    <a:p>
                      <a:pPr fontAlgn="base"/>
                      <a:r>
                        <a:rPr lang="en-US" sz="1100">
                          <a:effectLst/>
                          <a:latin typeface="Franklin Gothic Book"/>
                        </a:rPr>
                        <a:t>Josh​</a:t>
                      </a:r>
                    </a:p>
                  </a:txBody>
                  <a:tcPr marL="0" marR="0" marT="0" marB="0"/>
                </a:tc>
                <a:tc>
                  <a:txBody>
                    <a:bodyPr/>
                    <a:lstStyle/>
                    <a:p>
                      <a:pPr fontAlgn="base"/>
                      <a:r>
                        <a:rPr lang="en-US" sz="1100" err="1">
                          <a:effectLst/>
                          <a:latin typeface="Franklin Gothic Book"/>
                        </a:rPr>
                        <a:t>Teja</a:t>
                      </a:r>
                      <a:r>
                        <a:rPr lang="en-US" sz="1100">
                          <a:effectLst/>
                          <a:latin typeface="Franklin Gothic Book"/>
                        </a:rPr>
                        <a:t>​</a:t>
                      </a:r>
                    </a:p>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4003730673"/>
                  </a:ext>
                </a:extLst>
              </a:tr>
              <a:tr h="550929">
                <a:tc>
                  <a:txBody>
                    <a:bodyPr/>
                    <a:lstStyle/>
                    <a:p>
                      <a:pPr fontAlgn="base"/>
                      <a:r>
                        <a:rPr lang="en-US" sz="1100" dirty="0">
                          <a:solidFill>
                            <a:schemeClr val="accent6"/>
                          </a:solidFill>
                          <a:effectLst/>
                          <a:latin typeface="Franklin Gothic Book"/>
                        </a:rPr>
                        <a:t>07.</a:t>
                      </a:r>
                      <a:r>
                        <a:rPr lang="en-US" sz="1100" dirty="0">
                          <a:effectLst/>
                          <a:latin typeface="Franklin Gothic Book"/>
                        </a:rPr>
                        <a:t> Economic and Social Impact of Arlington Restaurant Initiative​</a:t>
                      </a:r>
                    </a:p>
                  </a:txBody>
                  <a:tcPr marL="0" marR="0" marT="0" marB="0"/>
                </a:tc>
                <a:tc>
                  <a:txBody>
                    <a:bodyPr/>
                    <a:lstStyle/>
                    <a:p>
                      <a:pPr fontAlgn="base"/>
                      <a:r>
                        <a:rPr lang="en-US" sz="1100">
                          <a:effectLst/>
                          <a:latin typeface="Franklin Gothic Book"/>
                        </a:rPr>
                        <a:t>ACPD​</a:t>
                      </a:r>
                    </a:p>
                  </a:txBody>
                  <a:tcPr marL="0" marR="0" marT="0" marB="0"/>
                </a:tc>
                <a:tc>
                  <a:txBody>
                    <a:bodyPr/>
                    <a:lstStyle/>
                    <a:p>
                      <a:pPr fontAlgn="base"/>
                      <a:r>
                        <a:rPr lang="en-US" sz="1100">
                          <a:effectLst/>
                          <a:latin typeface="Franklin Gothic Book"/>
                        </a:rPr>
                        <a:t>Jim Mastoras​</a:t>
                      </a:r>
                    </a:p>
                    <a:p>
                      <a:pPr fontAlgn="base"/>
                      <a:r>
                        <a:rPr lang="en-US" sz="1100">
                          <a:effectLst/>
                          <a:latin typeface="Franklin Gothic Book"/>
                        </a:rPr>
                        <a:t>Arlington County Police Department (ACPD)​</a:t>
                      </a:r>
                    </a:p>
                  </a:txBody>
                  <a:tcPr marL="0" marR="0" marT="0" marB="0"/>
                </a:tc>
                <a:tc>
                  <a:txBody>
                    <a:bodyPr/>
                    <a:lstStyle/>
                    <a:p>
                      <a:pPr fontAlgn="base"/>
                      <a:r>
                        <a:rPr lang="en-US" sz="1100" err="1">
                          <a:effectLst/>
                          <a:latin typeface="Franklin Gothic Book"/>
                        </a:rPr>
                        <a:t>Bayoán</a:t>
                      </a:r>
                      <a:r>
                        <a:rPr lang="en-US" sz="1100">
                          <a:effectLst/>
                          <a:latin typeface="Franklin Gothic Book"/>
                        </a:rPr>
                        <a:t>​</a:t>
                      </a:r>
                    </a:p>
                  </a:txBody>
                  <a:tcPr marL="0" marR="0" marT="0" marB="0"/>
                </a:tc>
                <a:tc>
                  <a:txBody>
                    <a:bodyPr/>
                    <a:lstStyle/>
                    <a:p>
                      <a:pPr fontAlgn="base"/>
                      <a:r>
                        <a:rPr lang="en-US" sz="1100" err="1">
                          <a:effectLst/>
                          <a:latin typeface="Franklin Gothic Book"/>
                        </a:rPr>
                        <a:t>Gizem</a:t>
                      </a:r>
                      <a:r>
                        <a:rPr lang="en-US" sz="1100">
                          <a:effectLst/>
                          <a:latin typeface="Franklin Gothic Book"/>
                        </a:rPr>
                        <a:t>​</a:t>
                      </a:r>
                    </a:p>
                    <a:p>
                      <a:pPr fontAlgn="base"/>
                      <a:r>
                        <a:rPr lang="en-US" sz="1100">
                          <a:effectLst/>
                          <a:latin typeface="Franklin Gothic Book"/>
                        </a:rPr>
                        <a:t>Aaron​</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3389599736"/>
                  </a:ext>
                </a:extLst>
              </a:tr>
              <a:tr h="1044619">
                <a:tc>
                  <a:txBody>
                    <a:bodyPr/>
                    <a:lstStyle/>
                    <a:p>
                      <a:pPr fontAlgn="base"/>
                      <a:r>
                        <a:rPr lang="en-US" sz="1100">
                          <a:solidFill>
                            <a:schemeClr val="accent6"/>
                          </a:solidFill>
                          <a:effectLst/>
                          <a:latin typeface="Franklin Gothic Book"/>
                        </a:rPr>
                        <a:t>08.</a:t>
                      </a:r>
                      <a:r>
                        <a:rPr lang="en-US" sz="1100">
                          <a:effectLst/>
                          <a:latin typeface="Franklin Gothic Book"/>
                        </a:rPr>
                        <a:t> Building a Fairfax County </a:t>
                      </a:r>
                      <a:r>
                        <a:rPr lang="en-US" sz="1100" err="1">
                          <a:effectLst/>
                          <a:latin typeface="Franklin Gothic Book"/>
                        </a:rPr>
                        <a:t>CommunityScape</a:t>
                      </a:r>
                      <a:r>
                        <a:rPr lang="en-US" sz="1100">
                          <a:effectLst/>
                          <a:latin typeface="Franklin Gothic Book"/>
                        </a:rPr>
                        <a:t> to Understand Social Determinants of Health and Prosperity​</a:t>
                      </a:r>
                    </a:p>
                  </a:txBody>
                  <a:tcPr marL="0" marR="0" marT="0" marB="0"/>
                </a:tc>
                <a:tc>
                  <a:txBody>
                    <a:bodyPr/>
                    <a:lstStyle/>
                    <a:p>
                      <a:pPr fontAlgn="base"/>
                      <a:r>
                        <a:rPr lang="en-US" sz="1100">
                          <a:effectLst/>
                          <a:latin typeface="Franklin Gothic Book"/>
                        </a:rPr>
                        <a:t>Fairfax &amp; INOVA​</a:t>
                      </a:r>
                    </a:p>
                  </a:txBody>
                  <a:tcPr marL="0" marR="0" marT="0" marB="0"/>
                </a:tc>
                <a:tc>
                  <a:txBody>
                    <a:bodyPr/>
                    <a:lstStyle/>
                    <a:p>
                      <a:pPr fontAlgn="base"/>
                      <a:r>
                        <a:rPr lang="en-US" sz="1100">
                          <a:effectLst/>
                          <a:latin typeface="Franklin Gothic Book"/>
                        </a:rPr>
                        <a:t>Fairfax County Health and Human Services,​</a:t>
                      </a:r>
                    </a:p>
                    <a:p>
                      <a:pPr fontAlgn="base"/>
                      <a:r>
                        <a:rPr lang="en-US" sz="1100">
                          <a:effectLst/>
                          <a:latin typeface="Franklin Gothic Book"/>
                        </a:rPr>
                        <a:t>&amp; Inova Translational Medicine Institute​</a:t>
                      </a:r>
                    </a:p>
                    <a:p>
                      <a:pPr fontAlgn="base"/>
                      <a:r>
                        <a:rPr lang="en-US" sz="1100">
                          <a:effectLst/>
                          <a:latin typeface="Franklin Gothic Book"/>
                        </a:rPr>
                        <a:t>​</a:t>
                      </a:r>
                    </a:p>
                  </a:txBody>
                  <a:tcPr marL="0" marR="0" marT="0" marB="0"/>
                </a:tc>
                <a:tc>
                  <a:txBody>
                    <a:bodyPr/>
                    <a:lstStyle/>
                    <a:p>
                      <a:pPr fontAlgn="base"/>
                      <a:r>
                        <a:rPr lang="en-US" sz="1100" err="1">
                          <a:effectLst/>
                          <a:latin typeface="Franklin Gothic Book"/>
                        </a:rPr>
                        <a:t>Teja</a:t>
                      </a:r>
                      <a:r>
                        <a:rPr lang="en-US" sz="1100">
                          <a:effectLst/>
                          <a:latin typeface="Franklin Gothic Book"/>
                        </a:rPr>
                        <a:t>​</a:t>
                      </a:r>
                    </a:p>
                  </a:txBody>
                  <a:tcPr marL="0" marR="0" marT="0" marB="0"/>
                </a:tc>
                <a:tc>
                  <a:txBody>
                    <a:bodyPr/>
                    <a:lstStyle/>
                    <a:p>
                      <a:pPr fontAlgn="base"/>
                      <a:r>
                        <a:rPr lang="en-US" sz="1100">
                          <a:effectLst/>
                          <a:latin typeface="Franklin Gothic Book"/>
                        </a:rPr>
                        <a:t>Joy​</a:t>
                      </a:r>
                    </a:p>
                    <a:p>
                      <a:pPr fontAlgn="base"/>
                      <a:r>
                        <a:rPr lang="en-US" sz="1100">
                          <a:effectLst/>
                          <a:latin typeface="Franklin Gothic Book"/>
                        </a:rPr>
                        <a:t>Stephanie​</a:t>
                      </a:r>
                    </a:p>
                    <a:p>
                      <a:pPr fontAlgn="base"/>
                      <a:r>
                        <a:rPr lang="en-US" sz="1100">
                          <a:effectLst/>
                          <a:latin typeface="Franklin Gothic Book"/>
                        </a:rPr>
                        <a:t>Vicki​</a:t>
                      </a:r>
                    </a:p>
                    <a:p>
                      <a:pPr fontAlgn="base"/>
                      <a:r>
                        <a:rPr lang="en-US" sz="1100">
                          <a:effectLst/>
                          <a:latin typeface="Franklin Gothic Book"/>
                        </a:rPr>
                        <a:t>Josh​</a:t>
                      </a:r>
                    </a:p>
                    <a:p>
                      <a:pPr fontAlgn="base"/>
                      <a:r>
                        <a:rPr lang="en-US" sz="1100">
                          <a:effectLst/>
                          <a:latin typeface="Franklin Gothic Book"/>
                        </a:rPr>
                        <a:t>Nathaniel​</a:t>
                      </a:r>
                    </a:p>
                    <a:p>
                      <a:pPr fontAlgn="base"/>
                      <a:r>
                        <a:rPr lang="en-US" sz="1100">
                          <a:effectLst/>
                          <a:latin typeface="Franklin Gothic Book"/>
                        </a:rPr>
                        <a:t>Devika​</a:t>
                      </a:r>
                    </a:p>
                  </a:txBody>
                  <a:tcPr marL="0" marR="0" marT="0" marB="0"/>
                </a:tc>
                <a:tc>
                  <a:txBody>
                    <a:bodyPr/>
                    <a:lstStyle/>
                    <a:p>
                      <a:pPr fontAlgn="base"/>
                      <a:r>
                        <a:rPr lang="en-US" sz="1100">
                          <a:effectLst/>
                          <a:latin typeface="Franklin Gothic Book"/>
                        </a:rPr>
                        <a:t>2 fellows​</a:t>
                      </a:r>
                    </a:p>
                    <a:p>
                      <a:pPr fontAlgn="base"/>
                      <a:r>
                        <a:rPr lang="en-US" sz="1100">
                          <a:effectLst/>
                          <a:latin typeface="Franklin Gothic Book"/>
                        </a:rPr>
                        <a:t>2 interns​</a:t>
                      </a:r>
                    </a:p>
                  </a:txBody>
                  <a:tcPr marL="0" marR="0" marT="0" marB="0"/>
                </a:tc>
                <a:extLst>
                  <a:ext uri="{0D108BD9-81ED-4DB2-BD59-A6C34878D82A}">
                    <a16:rowId xmlns:a16="http://schemas.microsoft.com/office/drawing/2014/main" val="2573747064"/>
                  </a:ext>
                </a:extLst>
              </a:tr>
              <a:tr h="722647">
                <a:tc>
                  <a:txBody>
                    <a:bodyPr/>
                    <a:lstStyle/>
                    <a:p>
                      <a:pPr fontAlgn="base"/>
                      <a:r>
                        <a:rPr lang="en-US" sz="1100">
                          <a:solidFill>
                            <a:schemeClr val="accent6"/>
                          </a:solidFill>
                          <a:effectLst/>
                          <a:latin typeface="Franklin Gothic Book"/>
                        </a:rPr>
                        <a:t>09.</a:t>
                      </a:r>
                      <a:r>
                        <a:rPr lang="en-US" sz="1100">
                          <a:effectLst/>
                          <a:latin typeface="Franklin Gothic Book"/>
                        </a:rPr>
                        <a:t> Returning Citizens Reentry Program​</a:t>
                      </a:r>
                    </a:p>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Criminal Justice​</a:t>
                      </a:r>
                    </a:p>
                  </a:txBody>
                  <a:tcPr marL="0" marR="0" marT="0" marB="0"/>
                </a:tc>
                <a:tc>
                  <a:txBody>
                    <a:bodyPr/>
                    <a:lstStyle/>
                    <a:p>
                      <a:pPr fontAlgn="base"/>
                      <a:r>
                        <a:rPr lang="en-US" sz="1100">
                          <a:effectLst/>
                          <a:latin typeface="Franklin Gothic Book"/>
                        </a:rPr>
                        <a:t>Gregory Fairchild, Darden; UVA​</a:t>
                      </a:r>
                    </a:p>
                    <a:p>
                      <a:pPr fontAlgn="base"/>
                      <a:r>
                        <a:rPr lang="en-US" sz="1100">
                          <a:effectLst/>
                          <a:latin typeface="Franklin Gothic Book"/>
                        </a:rPr>
                        <a:t>&amp; Virginia Department of Corrections (VADOC)​</a:t>
                      </a:r>
                    </a:p>
                  </a:txBody>
                  <a:tcPr marL="0" marR="0" marT="0" marB="0"/>
                </a:tc>
                <a:tc>
                  <a:txBody>
                    <a:bodyPr/>
                    <a:lstStyle/>
                    <a:p>
                      <a:pPr fontAlgn="base"/>
                      <a:r>
                        <a:rPr lang="en-US" sz="1100" dirty="0">
                          <a:effectLst/>
                          <a:latin typeface="Franklin Gothic Book"/>
                        </a:rPr>
                        <a:t>Nathaniel​</a:t>
                      </a:r>
                    </a:p>
                  </a:txBody>
                  <a:tcPr marL="0" marR="0" marT="0" marB="0"/>
                </a:tc>
                <a:tc>
                  <a:txBody>
                    <a:bodyPr/>
                    <a:lstStyle/>
                    <a:p>
                      <a:pPr fontAlgn="base"/>
                      <a:r>
                        <a:rPr lang="en-US" sz="1100">
                          <a:effectLst/>
                          <a:latin typeface="Franklin Gothic Book"/>
                        </a:rPr>
                        <a:t>Joel​</a:t>
                      </a:r>
                    </a:p>
                    <a:p>
                      <a:pPr fontAlgn="base"/>
                      <a:r>
                        <a:rPr lang="en-US" sz="1100" err="1">
                          <a:effectLst/>
                          <a:latin typeface="Franklin Gothic Book"/>
                        </a:rPr>
                        <a:t>Bayoán</a:t>
                      </a:r>
                      <a:r>
                        <a:rPr lang="en-US" sz="1100">
                          <a:effectLst/>
                          <a:latin typeface="Franklin Gothic Book"/>
                        </a:rPr>
                        <a:t>​</a:t>
                      </a:r>
                    </a:p>
                    <a:p>
                      <a:pPr fontAlgn="base"/>
                      <a:r>
                        <a:rPr lang="en-US" sz="1100" err="1">
                          <a:effectLst/>
                          <a:latin typeface="Franklin Gothic Book"/>
                        </a:rPr>
                        <a:t>Gizem</a:t>
                      </a:r>
                      <a:r>
                        <a:rPr lang="en-US" sz="1100">
                          <a:effectLst/>
                          <a:latin typeface="Franklin Gothic Book"/>
                        </a:rPr>
                        <a:t>​</a:t>
                      </a:r>
                    </a:p>
                    <a:p>
                      <a:pPr fontAlgn="base"/>
                      <a:r>
                        <a:rPr lang="en-US" sz="1100">
                          <a:effectLst/>
                          <a:latin typeface="Franklin Gothic Book"/>
                        </a:rPr>
                        <a:t>Aaron​</a:t>
                      </a:r>
                    </a:p>
                  </a:txBody>
                  <a:tcPr marL="0" marR="0" marT="0" marB="0"/>
                </a:tc>
                <a:tc>
                  <a:txBody>
                    <a:bodyPr/>
                    <a:lstStyle/>
                    <a:p>
                      <a:pPr fontAlgn="base"/>
                      <a:r>
                        <a:rPr lang="en-US" sz="1100" dirty="0">
                          <a:effectLst/>
                          <a:latin typeface="Franklin Gothic Book"/>
                        </a:rPr>
                        <a:t>1 fellow</a:t>
                      </a:r>
                      <a:endParaRPr lang="en-US" dirty="0">
                        <a:latin typeface="Franklin Gothic Book"/>
                      </a:endParaRPr>
                    </a:p>
                    <a:p>
                      <a:pPr lvl="0">
                        <a:buNone/>
                      </a:pPr>
                      <a:r>
                        <a:rPr lang="en-US" sz="1100" dirty="0">
                          <a:effectLst/>
                          <a:latin typeface="Franklin Gothic Book"/>
                        </a:rPr>
                        <a:t>1 intern​</a:t>
                      </a:r>
                      <a:endParaRPr lang="en-US" dirty="0">
                        <a:latin typeface="Franklin Gothic Book"/>
                      </a:endParaRPr>
                    </a:p>
                  </a:txBody>
                  <a:tcPr marL="0" marR="0" marT="0" marB="0"/>
                </a:tc>
                <a:extLst>
                  <a:ext uri="{0D108BD9-81ED-4DB2-BD59-A6C34878D82A}">
                    <a16:rowId xmlns:a16="http://schemas.microsoft.com/office/drawing/2014/main" val="3051106270"/>
                  </a:ext>
                </a:extLst>
              </a:tr>
            </a:tbl>
          </a:graphicData>
        </a:graphic>
      </p:graphicFrame>
    </p:spTree>
    <p:extLst>
      <p:ext uri="{BB962C8B-B14F-4D97-AF65-F5344CB8AC3E}">
        <p14:creationId xmlns:p14="http://schemas.microsoft.com/office/powerpoint/2010/main" val="1122256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30</a:t>
            </a:fld>
            <a:endParaRPr lang="en-US">
              <a:latin typeface="Franklin Gothic Medium" panose="020B0603020102020204" pitchFamily="34" charset="0"/>
            </a:endParaRPr>
          </a:p>
        </p:txBody>
      </p:sp>
      <p:pic>
        <p:nvPicPr>
          <p:cNvPr id="2" name="Picture 1">
            <a:extLst>
              <a:ext uri="{FF2B5EF4-FFF2-40B4-BE49-F238E27FC236}">
                <a16:creationId xmlns:a16="http://schemas.microsoft.com/office/drawing/2014/main" id="{5D455953-5F13-2A4D-BCA9-34260BF61941}"/>
              </a:ext>
            </a:extLst>
          </p:cNvPr>
          <p:cNvPicPr>
            <a:picLocks noChangeAspect="1"/>
          </p:cNvPicPr>
          <p:nvPr/>
        </p:nvPicPr>
        <p:blipFill>
          <a:blip r:embed="rId2"/>
          <a:stretch>
            <a:fillRect/>
          </a:stretch>
        </p:blipFill>
        <p:spPr>
          <a:xfrm>
            <a:off x="1750540" y="1275285"/>
            <a:ext cx="5765321" cy="2442234"/>
          </a:xfrm>
          <a:prstGeom prst="rect">
            <a:avLst/>
          </a:prstGeom>
        </p:spPr>
      </p:pic>
      <p:sp>
        <p:nvSpPr>
          <p:cNvPr id="6" name="Rectangle 5">
            <a:extLst>
              <a:ext uri="{FF2B5EF4-FFF2-40B4-BE49-F238E27FC236}">
                <a16:creationId xmlns:a16="http://schemas.microsoft.com/office/drawing/2014/main" id="{E4E7A069-F9B2-6740-B0B4-74743E1C1E67}"/>
              </a:ext>
            </a:extLst>
          </p:cNvPr>
          <p:cNvSpPr/>
          <p:nvPr/>
        </p:nvSpPr>
        <p:spPr>
          <a:xfrm>
            <a:off x="1362364" y="4088053"/>
            <a:ext cx="6539501" cy="954107"/>
          </a:xfrm>
          <a:prstGeom prst="rect">
            <a:avLst/>
          </a:prstGeom>
        </p:spPr>
        <p:txBody>
          <a:bodyPr wrap="square">
            <a:spAutoFit/>
          </a:bodyPr>
          <a:lstStyle/>
          <a:p>
            <a:pPr algn="ctr"/>
            <a:r>
              <a:rPr lang="en-US" sz="2800">
                <a:latin typeface="Franklin Gothic Medium" panose="020B0603020102020204" pitchFamily="34" charset="0"/>
              </a:rPr>
              <a:t>Impacts of Infrastructure Development on Rural Property Values </a:t>
            </a:r>
          </a:p>
        </p:txBody>
      </p:sp>
    </p:spTree>
    <p:extLst>
      <p:ext uri="{BB962C8B-B14F-4D97-AF65-F5344CB8AC3E}">
        <p14:creationId xmlns:p14="http://schemas.microsoft.com/office/powerpoint/2010/main" val="3226209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B2A429-DF3C-0B4B-84CE-503944E57C18}"/>
              </a:ext>
            </a:extLst>
          </p:cNvPr>
          <p:cNvSpPr>
            <a:spLocks noGrp="1"/>
          </p:cNvSpPr>
          <p:nvPr>
            <p:ph type="body" sz="quarter" idx="13"/>
          </p:nvPr>
        </p:nvSpPr>
        <p:spPr>
          <a:xfrm>
            <a:off x="28755" y="1077739"/>
            <a:ext cx="9144000" cy="508150"/>
          </a:xfrm>
        </p:spPr>
        <p:txBody>
          <a:bodyPr/>
          <a:lstStyle/>
          <a:p>
            <a:r>
              <a:rPr lang="en-US">
                <a:latin typeface="Franklin Gothic Medium" panose="020B0603020102020204" pitchFamily="34" charset="0"/>
              </a:rPr>
              <a:t>Project Aims</a:t>
            </a:r>
          </a:p>
        </p:txBody>
      </p:sp>
      <p:sp>
        <p:nvSpPr>
          <p:cNvPr id="3" name="Text Placeholder 2">
            <a:extLst>
              <a:ext uri="{FF2B5EF4-FFF2-40B4-BE49-F238E27FC236}">
                <a16:creationId xmlns:a16="http://schemas.microsoft.com/office/drawing/2014/main" id="{ECBFC16B-520B-414C-9565-CE65CEB8EF47}"/>
              </a:ext>
            </a:extLst>
          </p:cNvPr>
          <p:cNvSpPr>
            <a:spLocks noGrp="1"/>
          </p:cNvSpPr>
          <p:nvPr>
            <p:ph type="body" sz="quarter" idx="14"/>
          </p:nvPr>
        </p:nvSpPr>
        <p:spPr>
          <a:xfrm>
            <a:off x="28755" y="2331715"/>
            <a:ext cx="9144000" cy="2712357"/>
          </a:xfrm>
        </p:spPr>
        <p:txBody>
          <a:bodyPr/>
          <a:lstStyle/>
          <a:p>
            <a:pPr algn="ctr"/>
            <a:r>
              <a:rPr lang="en-US" sz="2400">
                <a:solidFill>
                  <a:srgbClr val="002060"/>
                </a:solidFill>
                <a:latin typeface="Franklin Gothic Medium" panose="020B0603020102020204" pitchFamily="34" charset="0"/>
              </a:rPr>
              <a:t>The DSPG team will investigate the following </a:t>
            </a:r>
            <a:r>
              <a:rPr lang="en-US" sz="2400" b="1">
                <a:solidFill>
                  <a:srgbClr val="002060"/>
                </a:solidFill>
                <a:latin typeface="Franklin Gothic Medium" panose="020B0603020102020204" pitchFamily="34" charset="0"/>
              </a:rPr>
              <a:t>research questions</a:t>
            </a:r>
            <a:r>
              <a:rPr lang="en-US" sz="2400">
                <a:solidFill>
                  <a:srgbClr val="002060"/>
                </a:solidFill>
                <a:latin typeface="Franklin Gothic Medium" panose="020B0603020102020204" pitchFamily="34" charset="0"/>
              </a:rPr>
              <a:t>:</a:t>
            </a:r>
          </a:p>
          <a:p>
            <a:pPr algn="ctr"/>
            <a:endParaRPr lang="en-US" sz="2400">
              <a:solidFill>
                <a:srgbClr val="002060"/>
              </a:solidFill>
              <a:latin typeface="Franklin Gothic Medium" panose="020B0603020102020204" pitchFamily="34" charset="0"/>
            </a:endParaRPr>
          </a:p>
          <a:p>
            <a:pPr marL="285750" indent="-285750">
              <a:buFont typeface="Arial" panose="020B0604020202020204" pitchFamily="34" charset="0"/>
              <a:buChar char="•"/>
            </a:pPr>
            <a:r>
              <a:rPr lang="en-US" sz="2400">
                <a:solidFill>
                  <a:srgbClr val="002060"/>
                </a:solidFill>
                <a:latin typeface="Franklin Gothic Medium" panose="020B0603020102020204" pitchFamily="34" charset="0"/>
              </a:rPr>
              <a:t>Can we </a:t>
            </a:r>
            <a:r>
              <a:rPr lang="en-US" sz="2400" b="1">
                <a:solidFill>
                  <a:schemeClr val="accent6">
                    <a:lumMod val="75000"/>
                  </a:schemeClr>
                </a:solidFill>
                <a:latin typeface="Franklin Gothic Medium" panose="020B0603020102020204" pitchFamily="34" charset="0"/>
              </a:rPr>
              <a:t>validate FCC data </a:t>
            </a:r>
            <a:r>
              <a:rPr lang="en-US" sz="2400">
                <a:solidFill>
                  <a:srgbClr val="002060"/>
                </a:solidFill>
                <a:latin typeface="Franklin Gothic Medium" panose="020B0603020102020204" pitchFamily="34" charset="0"/>
              </a:rPr>
              <a:t>on broadband availability and subscription rates?</a:t>
            </a:r>
          </a:p>
          <a:p>
            <a:endParaRPr lang="en-US" sz="500">
              <a:solidFill>
                <a:srgbClr val="002060"/>
              </a:solidFill>
              <a:latin typeface="Franklin Gothic Medium" panose="020B0603020102020204" pitchFamily="34" charset="0"/>
            </a:endParaRPr>
          </a:p>
          <a:p>
            <a:pPr marL="285750" indent="-285750">
              <a:buFont typeface="Arial" panose="020B0604020202020204" pitchFamily="34" charset="0"/>
              <a:buChar char="•"/>
            </a:pPr>
            <a:r>
              <a:rPr lang="en-US" sz="2400">
                <a:solidFill>
                  <a:srgbClr val="002060"/>
                </a:solidFill>
                <a:latin typeface="Franklin Gothic Medium" panose="020B0603020102020204" pitchFamily="34" charset="0"/>
              </a:rPr>
              <a:t>Based on a literature review, what </a:t>
            </a:r>
            <a:r>
              <a:rPr lang="en-US" sz="2400" b="1">
                <a:solidFill>
                  <a:schemeClr val="accent6">
                    <a:lumMod val="75000"/>
                  </a:schemeClr>
                </a:solidFill>
                <a:latin typeface="Franklin Gothic Medium" panose="020B0603020102020204" pitchFamily="34" charset="0"/>
              </a:rPr>
              <a:t>factors other than broadband predict property values</a:t>
            </a:r>
            <a:r>
              <a:rPr lang="en-US" sz="2400">
                <a:solidFill>
                  <a:srgbClr val="002060"/>
                </a:solidFill>
                <a:latin typeface="Franklin Gothic Medium" panose="020B0603020102020204" pitchFamily="34" charset="0"/>
              </a:rPr>
              <a:t>?</a:t>
            </a:r>
          </a:p>
          <a:p>
            <a:pPr algn="ctr"/>
            <a:endParaRPr lang="en-US" sz="2000">
              <a:solidFill>
                <a:srgbClr val="002060"/>
              </a:solidFill>
              <a:latin typeface="Franklin Gothic Medium" panose="020B0603020102020204" pitchFamily="34" charset="0"/>
            </a:endParaRPr>
          </a:p>
          <a:p>
            <a:endParaRPr lang="en-US">
              <a:latin typeface="Franklin Gothic Medium" panose="020B0603020102020204" pitchFamily="34" charset="0"/>
            </a:endParaRPr>
          </a:p>
        </p:txBody>
      </p:sp>
      <p:sp>
        <p:nvSpPr>
          <p:cNvPr id="4" name="Slide Number Placeholder 3">
            <a:extLst>
              <a:ext uri="{FF2B5EF4-FFF2-40B4-BE49-F238E27FC236}">
                <a16:creationId xmlns:a16="http://schemas.microsoft.com/office/drawing/2014/main" id="{5DD3D358-E14A-4D4F-A803-19A170EC353D}"/>
              </a:ext>
            </a:extLst>
          </p:cNvPr>
          <p:cNvSpPr>
            <a:spLocks noGrp="1"/>
          </p:cNvSpPr>
          <p:nvPr>
            <p:ph type="sldNum" sz="quarter" idx="4"/>
          </p:nvPr>
        </p:nvSpPr>
        <p:spPr/>
        <p:txBody>
          <a:bodyPr/>
          <a:lstStyle/>
          <a:p>
            <a:fld id="{0F418C06-167A-E646-9EF6-18275B625F6B}" type="slidenum">
              <a:rPr lang="en-US" smtClean="0">
                <a:latin typeface="Franklin Gothic Medium" panose="020B0603020102020204" pitchFamily="34" charset="0"/>
              </a:rPr>
              <a:pPr/>
              <a:t>31</a:t>
            </a:fld>
            <a:endParaRPr lang="en-US">
              <a:latin typeface="Franklin Gothic Medium" panose="020B0603020102020204" pitchFamily="34" charset="0"/>
            </a:endParaRPr>
          </a:p>
        </p:txBody>
      </p:sp>
    </p:spTree>
    <p:extLst>
      <p:ext uri="{BB962C8B-B14F-4D97-AF65-F5344CB8AC3E}">
        <p14:creationId xmlns:p14="http://schemas.microsoft.com/office/powerpoint/2010/main" val="3568054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2D57F-D9FA-3743-B3AD-C7E725BABB5E}"/>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32</a:t>
            </a:fld>
            <a:endParaRPr lang="en-US">
              <a:latin typeface="Franklin Gothic Medium" panose="020B0603020102020204" pitchFamily="34" charset="0"/>
            </a:endParaRPr>
          </a:p>
        </p:txBody>
      </p:sp>
      <p:sp>
        <p:nvSpPr>
          <p:cNvPr id="2" name="Text Placeholder 1">
            <a:extLst>
              <a:ext uri="{FF2B5EF4-FFF2-40B4-BE49-F238E27FC236}">
                <a16:creationId xmlns:a16="http://schemas.microsoft.com/office/drawing/2014/main" id="{1C94D1AB-B6F7-1B43-A2FB-948465E93769}"/>
              </a:ext>
            </a:extLst>
          </p:cNvPr>
          <p:cNvSpPr>
            <a:spLocks noGrp="1"/>
          </p:cNvSpPr>
          <p:nvPr>
            <p:ph type="body" sz="quarter" idx="13"/>
          </p:nvPr>
        </p:nvSpPr>
        <p:spPr>
          <a:xfrm>
            <a:off x="0" y="1224281"/>
            <a:ext cx="9144000" cy="508150"/>
          </a:xfrm>
        </p:spPr>
        <p:txBody>
          <a:bodyPr/>
          <a:lstStyle/>
          <a:p>
            <a:r>
              <a:rPr lang="en-US">
                <a:latin typeface="Franklin Gothic Medium" panose="020B0603020102020204" pitchFamily="34" charset="0"/>
              </a:rPr>
              <a:t>Team</a:t>
            </a:r>
          </a:p>
        </p:txBody>
      </p:sp>
      <p:sp>
        <p:nvSpPr>
          <p:cNvPr id="7" name="Text Placeholder 6">
            <a:extLst>
              <a:ext uri="{FF2B5EF4-FFF2-40B4-BE49-F238E27FC236}">
                <a16:creationId xmlns:a16="http://schemas.microsoft.com/office/drawing/2014/main" id="{428EE548-CCE0-E64C-AE6C-35382322233A}"/>
              </a:ext>
            </a:extLst>
          </p:cNvPr>
          <p:cNvSpPr>
            <a:spLocks noGrp="1"/>
          </p:cNvSpPr>
          <p:nvPr>
            <p:ph type="body" sz="quarter" idx="14"/>
          </p:nvPr>
        </p:nvSpPr>
        <p:spPr>
          <a:xfrm>
            <a:off x="647036" y="2057807"/>
            <a:ext cx="4064721" cy="383596"/>
          </a:xfrm>
        </p:spPr>
        <p:txBody>
          <a:bodyPr/>
          <a:lstStyle/>
          <a:p>
            <a:r>
              <a:rPr lang="en-US" b="1">
                <a:latin typeface="Franklin Gothic Medium" panose="020B0603020102020204" pitchFamily="34" charset="0"/>
              </a:rPr>
              <a:t>SDAD</a:t>
            </a:r>
          </a:p>
        </p:txBody>
      </p:sp>
      <p:sp>
        <p:nvSpPr>
          <p:cNvPr id="8" name="Text Placeholder 7">
            <a:extLst>
              <a:ext uri="{FF2B5EF4-FFF2-40B4-BE49-F238E27FC236}">
                <a16:creationId xmlns:a16="http://schemas.microsoft.com/office/drawing/2014/main" id="{B363039C-6BFF-6741-A089-6C45E0F7B717}"/>
              </a:ext>
            </a:extLst>
          </p:cNvPr>
          <p:cNvSpPr>
            <a:spLocks noGrp="1"/>
          </p:cNvSpPr>
          <p:nvPr>
            <p:ph type="body" sz="quarter" idx="15"/>
          </p:nvPr>
        </p:nvSpPr>
        <p:spPr>
          <a:xfrm>
            <a:off x="6283391" y="2057807"/>
            <a:ext cx="3948112" cy="3491467"/>
          </a:xfrm>
        </p:spPr>
        <p:txBody>
          <a:bodyPr/>
          <a:lstStyle/>
          <a:p>
            <a:r>
              <a:rPr lang="en-US" b="1">
                <a:latin typeface="Franklin Gothic Medium" panose="020B0603020102020204" pitchFamily="34" charset="0"/>
              </a:rPr>
              <a:t>Sponsor</a:t>
            </a:r>
          </a:p>
        </p:txBody>
      </p:sp>
      <p:pic>
        <p:nvPicPr>
          <p:cNvPr id="10" name="Picture 9">
            <a:extLst>
              <a:ext uri="{FF2B5EF4-FFF2-40B4-BE49-F238E27FC236}">
                <a16:creationId xmlns:a16="http://schemas.microsoft.com/office/drawing/2014/main" id="{FFBF7466-4FC2-454D-9D87-C88579DF022B}"/>
              </a:ext>
            </a:extLst>
          </p:cNvPr>
          <p:cNvPicPr>
            <a:picLocks noChangeAspect="1"/>
          </p:cNvPicPr>
          <p:nvPr/>
        </p:nvPicPr>
        <p:blipFill>
          <a:blip r:embed="rId2"/>
          <a:stretch>
            <a:fillRect/>
          </a:stretch>
        </p:blipFill>
        <p:spPr>
          <a:xfrm>
            <a:off x="2411101" y="2539216"/>
            <a:ext cx="1674004" cy="2205747"/>
          </a:xfrm>
          <a:prstGeom prst="rect">
            <a:avLst/>
          </a:prstGeom>
          <a:ln>
            <a:solidFill>
              <a:schemeClr val="tx2"/>
            </a:solidFill>
          </a:ln>
        </p:spPr>
      </p:pic>
      <p:sp>
        <p:nvSpPr>
          <p:cNvPr id="11" name="Text Placeholder 2">
            <a:extLst>
              <a:ext uri="{FF2B5EF4-FFF2-40B4-BE49-F238E27FC236}">
                <a16:creationId xmlns:a16="http://schemas.microsoft.com/office/drawing/2014/main" id="{67E97ED3-6C20-5C46-9B3C-72FD3C0ACC0B}"/>
              </a:ext>
            </a:extLst>
          </p:cNvPr>
          <p:cNvSpPr txBox="1">
            <a:spLocks/>
          </p:cNvSpPr>
          <p:nvPr/>
        </p:nvSpPr>
        <p:spPr>
          <a:xfrm>
            <a:off x="1803069" y="4834621"/>
            <a:ext cx="3010837" cy="706744"/>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a:solidFill>
                  <a:schemeClr val="tx2">
                    <a:lumMod val="75000"/>
                  </a:schemeClr>
                </a:solidFill>
                <a:latin typeface="Franklin Gothic Medium" panose="020B0603020102020204" pitchFamily="34" charset="0"/>
              </a:rPr>
              <a:t>Josh, Stephanie, Teja</a:t>
            </a:r>
            <a:endParaRPr lang="en-US">
              <a:latin typeface="Franklin Gothic Medium" panose="020B0603020102020204" pitchFamily="34" charset="0"/>
            </a:endParaRPr>
          </a:p>
        </p:txBody>
      </p:sp>
      <p:sp>
        <p:nvSpPr>
          <p:cNvPr id="12" name="Text Placeholder 2">
            <a:extLst>
              <a:ext uri="{FF2B5EF4-FFF2-40B4-BE49-F238E27FC236}">
                <a16:creationId xmlns:a16="http://schemas.microsoft.com/office/drawing/2014/main" id="{7F8F878A-565F-6C4D-A1B8-B2996661B536}"/>
              </a:ext>
            </a:extLst>
          </p:cNvPr>
          <p:cNvSpPr txBox="1">
            <a:spLocks/>
          </p:cNvSpPr>
          <p:nvPr/>
        </p:nvSpPr>
        <p:spPr>
          <a:xfrm>
            <a:off x="4765027" y="4946726"/>
            <a:ext cx="3798970" cy="706744"/>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2000" baseline="30000">
              <a:solidFill>
                <a:schemeClr val="bg1">
                  <a:lumMod val="65000"/>
                </a:schemeClr>
              </a:solidFill>
              <a:latin typeface="Franklin Gothic Medium" panose="020B0603020102020204" pitchFamily="34" charset="0"/>
            </a:endParaRPr>
          </a:p>
        </p:txBody>
      </p:sp>
      <p:sp>
        <p:nvSpPr>
          <p:cNvPr id="14" name="Text Placeholder 2">
            <a:extLst>
              <a:ext uri="{FF2B5EF4-FFF2-40B4-BE49-F238E27FC236}">
                <a16:creationId xmlns:a16="http://schemas.microsoft.com/office/drawing/2014/main" id="{5862B1EA-C201-764A-9068-C008F2EFCC68}"/>
              </a:ext>
            </a:extLst>
          </p:cNvPr>
          <p:cNvSpPr txBox="1">
            <a:spLocks/>
          </p:cNvSpPr>
          <p:nvPr/>
        </p:nvSpPr>
        <p:spPr>
          <a:xfrm>
            <a:off x="5751761" y="4745384"/>
            <a:ext cx="3279196" cy="706744"/>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a:solidFill>
                  <a:schemeClr val="tx2">
                    <a:lumMod val="75000"/>
                  </a:schemeClr>
                </a:solidFill>
                <a:latin typeface="Franklin Gothic Medium" panose="020B0603020102020204" pitchFamily="34" charset="0"/>
              </a:rPr>
              <a:t>John Pender</a:t>
            </a:r>
          </a:p>
          <a:p>
            <a:pPr algn="ctr"/>
            <a:r>
              <a:rPr lang="en-US" sz="1600">
                <a:solidFill>
                  <a:schemeClr val="tx2">
                    <a:lumMod val="75000"/>
                  </a:schemeClr>
                </a:solidFill>
                <a:latin typeface="Franklin Gothic Medium" panose="020B0603020102020204" pitchFamily="34" charset="0"/>
              </a:rPr>
              <a:t>Senior Economist, USDA ERS</a:t>
            </a:r>
            <a:endParaRPr lang="en-US" sz="1400">
              <a:latin typeface="Franklin Gothic Medium" panose="020B0603020102020204" pitchFamily="34" charset="0"/>
            </a:endParaRPr>
          </a:p>
        </p:txBody>
      </p:sp>
      <p:pic>
        <p:nvPicPr>
          <p:cNvPr id="3" name="Picture 2">
            <a:extLst>
              <a:ext uri="{FF2B5EF4-FFF2-40B4-BE49-F238E27FC236}">
                <a16:creationId xmlns:a16="http://schemas.microsoft.com/office/drawing/2014/main" id="{C396195E-F7EB-DD43-BA1D-7D092F32F06B}"/>
              </a:ext>
            </a:extLst>
          </p:cNvPr>
          <p:cNvPicPr>
            <a:picLocks noChangeAspect="1"/>
          </p:cNvPicPr>
          <p:nvPr/>
        </p:nvPicPr>
        <p:blipFill>
          <a:blip r:embed="rId3"/>
          <a:stretch>
            <a:fillRect/>
          </a:stretch>
        </p:blipFill>
        <p:spPr>
          <a:xfrm>
            <a:off x="6573063" y="2539216"/>
            <a:ext cx="1636593" cy="2182124"/>
          </a:xfrm>
          <a:prstGeom prst="rect">
            <a:avLst/>
          </a:prstGeom>
          <a:ln>
            <a:solidFill>
              <a:schemeClr val="accent1"/>
            </a:solidFill>
          </a:ln>
        </p:spPr>
      </p:pic>
      <p:pic>
        <p:nvPicPr>
          <p:cNvPr id="15" name="Picture 14">
            <a:extLst>
              <a:ext uri="{FF2B5EF4-FFF2-40B4-BE49-F238E27FC236}">
                <a16:creationId xmlns:a16="http://schemas.microsoft.com/office/drawing/2014/main" id="{121F0EC4-53DD-314A-A94A-735B7DF7C8D9}"/>
              </a:ext>
            </a:extLst>
          </p:cNvPr>
          <p:cNvPicPr>
            <a:picLocks noChangeAspect="1"/>
          </p:cNvPicPr>
          <p:nvPr/>
        </p:nvPicPr>
        <p:blipFill>
          <a:blip r:embed="rId4"/>
          <a:stretch>
            <a:fillRect/>
          </a:stretch>
        </p:blipFill>
        <p:spPr>
          <a:xfrm>
            <a:off x="647036" y="2539216"/>
            <a:ext cx="1672078" cy="2203208"/>
          </a:xfrm>
          <a:prstGeom prst="rect">
            <a:avLst/>
          </a:prstGeom>
          <a:ln>
            <a:solidFill>
              <a:schemeClr val="accent1"/>
            </a:solidFill>
          </a:ln>
        </p:spPr>
      </p:pic>
      <p:pic>
        <p:nvPicPr>
          <p:cNvPr id="16" name="Picture 15">
            <a:extLst>
              <a:ext uri="{FF2B5EF4-FFF2-40B4-BE49-F238E27FC236}">
                <a16:creationId xmlns:a16="http://schemas.microsoft.com/office/drawing/2014/main" id="{40A76278-3FA1-9742-BB5F-2A13AD12DA92}"/>
              </a:ext>
            </a:extLst>
          </p:cNvPr>
          <p:cNvPicPr>
            <a:picLocks noChangeAspect="1"/>
          </p:cNvPicPr>
          <p:nvPr/>
        </p:nvPicPr>
        <p:blipFill>
          <a:blip r:embed="rId5"/>
          <a:stretch>
            <a:fillRect/>
          </a:stretch>
        </p:blipFill>
        <p:spPr>
          <a:xfrm>
            <a:off x="4139734" y="2539216"/>
            <a:ext cx="1667815" cy="2197592"/>
          </a:xfrm>
          <a:prstGeom prst="rect">
            <a:avLst/>
          </a:prstGeom>
          <a:ln>
            <a:solidFill>
              <a:schemeClr val="accent1"/>
            </a:solidFill>
          </a:ln>
        </p:spPr>
      </p:pic>
    </p:spTree>
    <p:extLst>
      <p:ext uri="{BB962C8B-B14F-4D97-AF65-F5344CB8AC3E}">
        <p14:creationId xmlns:p14="http://schemas.microsoft.com/office/powerpoint/2010/main" val="437086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2D57F-D9FA-3743-B3AD-C7E725BABB5E}"/>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33</a:t>
            </a:fld>
            <a:endParaRPr lang="en-US">
              <a:latin typeface="Franklin Gothic Medium" panose="020B0603020102020204" pitchFamily="34" charset="0"/>
            </a:endParaRPr>
          </a:p>
        </p:txBody>
      </p:sp>
      <p:sp>
        <p:nvSpPr>
          <p:cNvPr id="2" name="Text Placeholder 1">
            <a:extLst>
              <a:ext uri="{FF2B5EF4-FFF2-40B4-BE49-F238E27FC236}">
                <a16:creationId xmlns:a16="http://schemas.microsoft.com/office/drawing/2014/main" id="{1C94D1AB-B6F7-1B43-A2FB-948465E93769}"/>
              </a:ext>
            </a:extLst>
          </p:cNvPr>
          <p:cNvSpPr>
            <a:spLocks noGrp="1"/>
          </p:cNvSpPr>
          <p:nvPr>
            <p:ph type="body" sz="quarter" idx="13"/>
          </p:nvPr>
        </p:nvSpPr>
        <p:spPr/>
        <p:txBody>
          <a:bodyPr/>
          <a:lstStyle/>
          <a:p>
            <a:r>
              <a:rPr lang="en-US">
                <a:latin typeface="Franklin Gothic Medium" panose="020B0603020102020204" pitchFamily="34" charset="0"/>
              </a:rPr>
              <a:t>Team</a:t>
            </a:r>
          </a:p>
        </p:txBody>
      </p:sp>
      <p:sp>
        <p:nvSpPr>
          <p:cNvPr id="7" name="Text Placeholder 6">
            <a:extLst>
              <a:ext uri="{FF2B5EF4-FFF2-40B4-BE49-F238E27FC236}">
                <a16:creationId xmlns:a16="http://schemas.microsoft.com/office/drawing/2014/main" id="{428EE548-CCE0-E64C-AE6C-35382322233A}"/>
              </a:ext>
            </a:extLst>
          </p:cNvPr>
          <p:cNvSpPr>
            <a:spLocks noGrp="1"/>
          </p:cNvSpPr>
          <p:nvPr>
            <p:ph type="body" sz="quarter" idx="14"/>
          </p:nvPr>
        </p:nvSpPr>
        <p:spPr>
          <a:xfrm>
            <a:off x="3170351" y="2393238"/>
            <a:ext cx="2803297" cy="1787852"/>
          </a:xfrm>
        </p:spPr>
        <p:txBody>
          <a:bodyPr/>
          <a:lstStyle/>
          <a:p>
            <a:r>
              <a:rPr lang="en-US" sz="9600" b="1">
                <a:latin typeface="Franklin Gothic Medium" panose="020B0603020102020204" pitchFamily="34" charset="0"/>
              </a:rPr>
              <a:t>YOU!</a:t>
            </a:r>
          </a:p>
        </p:txBody>
      </p:sp>
      <p:sp>
        <p:nvSpPr>
          <p:cNvPr id="10" name="TextBox 9">
            <a:extLst>
              <a:ext uri="{FF2B5EF4-FFF2-40B4-BE49-F238E27FC236}">
                <a16:creationId xmlns:a16="http://schemas.microsoft.com/office/drawing/2014/main" id="{C992E4CA-BFD2-3941-9E26-AD250CDC4773}"/>
              </a:ext>
            </a:extLst>
          </p:cNvPr>
          <p:cNvSpPr txBox="1"/>
          <p:nvPr/>
        </p:nvSpPr>
        <p:spPr>
          <a:xfrm>
            <a:off x="930009" y="4681029"/>
            <a:ext cx="7785593" cy="523220"/>
          </a:xfrm>
          <a:prstGeom prst="rect">
            <a:avLst/>
          </a:prstGeom>
          <a:noFill/>
        </p:spPr>
        <p:txBody>
          <a:bodyPr wrap="none" rtlCol="0">
            <a:spAutoFit/>
          </a:bodyPr>
          <a:lstStyle/>
          <a:p>
            <a:r>
              <a:rPr lang="en-US" sz="2800" b="1">
                <a:solidFill>
                  <a:schemeClr val="tx2">
                    <a:lumMod val="75000"/>
                  </a:schemeClr>
                </a:solidFill>
                <a:latin typeface="Franklin Gothic Medium" panose="020B0603020102020204" pitchFamily="34" charset="0"/>
              </a:rPr>
              <a:t>1</a:t>
            </a:r>
            <a:r>
              <a:rPr lang="en-US" sz="2800">
                <a:solidFill>
                  <a:schemeClr val="tx2">
                    <a:lumMod val="75000"/>
                  </a:schemeClr>
                </a:solidFill>
                <a:latin typeface="Franklin Gothic Medium" panose="020B0603020102020204" pitchFamily="34" charset="0"/>
              </a:rPr>
              <a:t> graduate student + </a:t>
            </a:r>
            <a:r>
              <a:rPr lang="en-US" sz="2800" b="1">
                <a:solidFill>
                  <a:schemeClr val="tx2">
                    <a:lumMod val="75000"/>
                  </a:schemeClr>
                </a:solidFill>
                <a:latin typeface="Franklin Gothic Medium" panose="020B0603020102020204" pitchFamily="34" charset="0"/>
              </a:rPr>
              <a:t>2</a:t>
            </a:r>
            <a:r>
              <a:rPr lang="en-US" sz="2800">
                <a:solidFill>
                  <a:schemeClr val="tx2">
                    <a:lumMod val="75000"/>
                  </a:schemeClr>
                </a:solidFill>
                <a:latin typeface="Franklin Gothic Medium" panose="020B0603020102020204" pitchFamily="34" charset="0"/>
              </a:rPr>
              <a:t> undergraduate students</a:t>
            </a:r>
          </a:p>
        </p:txBody>
      </p:sp>
    </p:spTree>
    <p:extLst>
      <p:ext uri="{BB962C8B-B14F-4D97-AF65-F5344CB8AC3E}">
        <p14:creationId xmlns:p14="http://schemas.microsoft.com/office/powerpoint/2010/main" val="3738543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F02E8-9686-2E4A-9BF0-858895067A34}"/>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34</a:t>
            </a:fld>
            <a:endParaRPr lang="en-US">
              <a:latin typeface="Franklin Gothic Medium" panose="020B0603020102020204" pitchFamily="34" charset="0"/>
            </a:endParaRPr>
          </a:p>
        </p:txBody>
      </p:sp>
      <p:sp>
        <p:nvSpPr>
          <p:cNvPr id="5" name="Text Placeholder 4">
            <a:extLst>
              <a:ext uri="{FF2B5EF4-FFF2-40B4-BE49-F238E27FC236}">
                <a16:creationId xmlns:a16="http://schemas.microsoft.com/office/drawing/2014/main" id="{AD70837F-C284-EA40-B9FB-04714F34A1A3}"/>
              </a:ext>
            </a:extLst>
          </p:cNvPr>
          <p:cNvSpPr>
            <a:spLocks noGrp="1"/>
          </p:cNvSpPr>
          <p:nvPr>
            <p:ph type="body" sz="quarter" idx="11"/>
          </p:nvPr>
        </p:nvSpPr>
        <p:spPr>
          <a:xfrm>
            <a:off x="0" y="151598"/>
            <a:ext cx="9144000" cy="457200"/>
          </a:xfrm>
        </p:spPr>
        <p:txBody>
          <a:bodyPr/>
          <a:lstStyle/>
          <a:p>
            <a:r>
              <a:rPr lang="en-US">
                <a:solidFill>
                  <a:schemeClr val="accent6">
                    <a:lumMod val="75000"/>
                  </a:schemeClr>
                </a:solidFill>
                <a:latin typeface="Franklin Gothic Medium" panose="020B0603020102020204" pitchFamily="34" charset="0"/>
              </a:rPr>
              <a:t>Deliverables</a:t>
            </a:r>
          </a:p>
        </p:txBody>
      </p:sp>
      <p:grpSp>
        <p:nvGrpSpPr>
          <p:cNvPr id="4" name="Group 3">
            <a:extLst>
              <a:ext uri="{FF2B5EF4-FFF2-40B4-BE49-F238E27FC236}">
                <a16:creationId xmlns:a16="http://schemas.microsoft.com/office/drawing/2014/main" id="{EEE1EA7E-F69F-A24D-96C3-F00691C21A27}"/>
              </a:ext>
            </a:extLst>
          </p:cNvPr>
          <p:cNvGrpSpPr/>
          <p:nvPr/>
        </p:nvGrpSpPr>
        <p:grpSpPr>
          <a:xfrm>
            <a:off x="1605023" y="986486"/>
            <a:ext cx="5933954" cy="5473769"/>
            <a:chOff x="1764223" y="986486"/>
            <a:chExt cx="5933954" cy="5473769"/>
          </a:xfrm>
        </p:grpSpPr>
        <p:pic>
          <p:nvPicPr>
            <p:cNvPr id="7" name="Picture 6">
              <a:extLst>
                <a:ext uri="{FF2B5EF4-FFF2-40B4-BE49-F238E27FC236}">
                  <a16:creationId xmlns:a16="http://schemas.microsoft.com/office/drawing/2014/main" id="{D5622103-B6F9-7948-BFB9-FFBF13AA9949}"/>
                </a:ext>
              </a:extLst>
            </p:cNvPr>
            <p:cNvPicPr>
              <a:picLocks noChangeAspect="1"/>
            </p:cNvPicPr>
            <p:nvPr/>
          </p:nvPicPr>
          <p:blipFill>
            <a:blip r:embed="rId2"/>
            <a:stretch>
              <a:fillRect/>
            </a:stretch>
          </p:blipFill>
          <p:spPr>
            <a:xfrm>
              <a:off x="1764223" y="986486"/>
              <a:ext cx="2658287" cy="1488641"/>
            </a:xfrm>
            <a:prstGeom prst="rect">
              <a:avLst/>
            </a:prstGeom>
            <a:ln>
              <a:solidFill>
                <a:schemeClr val="tx2"/>
              </a:solidFill>
            </a:ln>
          </p:spPr>
        </p:pic>
        <p:pic>
          <p:nvPicPr>
            <p:cNvPr id="10" name="Picture 9">
              <a:extLst>
                <a:ext uri="{FF2B5EF4-FFF2-40B4-BE49-F238E27FC236}">
                  <a16:creationId xmlns:a16="http://schemas.microsoft.com/office/drawing/2014/main" id="{0380D9E3-FF46-104B-B6BF-0D620E157747}"/>
                </a:ext>
              </a:extLst>
            </p:cNvPr>
            <p:cNvPicPr>
              <a:picLocks noChangeAspect="1"/>
            </p:cNvPicPr>
            <p:nvPr/>
          </p:nvPicPr>
          <p:blipFill>
            <a:blip r:embed="rId3"/>
            <a:stretch>
              <a:fillRect/>
            </a:stretch>
          </p:blipFill>
          <p:spPr>
            <a:xfrm>
              <a:off x="5051060" y="2686655"/>
              <a:ext cx="2411601" cy="2833488"/>
            </a:xfrm>
            <a:prstGeom prst="rect">
              <a:avLst/>
            </a:prstGeom>
            <a:ln>
              <a:solidFill>
                <a:schemeClr val="tx2"/>
              </a:solidFill>
            </a:ln>
          </p:spPr>
        </p:pic>
        <p:pic>
          <p:nvPicPr>
            <p:cNvPr id="12" name="Picture 11">
              <a:extLst>
                <a:ext uri="{FF2B5EF4-FFF2-40B4-BE49-F238E27FC236}">
                  <a16:creationId xmlns:a16="http://schemas.microsoft.com/office/drawing/2014/main" id="{42197978-57CA-E749-8E3E-9D461B06553D}"/>
                </a:ext>
              </a:extLst>
            </p:cNvPr>
            <p:cNvPicPr>
              <a:picLocks noChangeAspect="1"/>
            </p:cNvPicPr>
            <p:nvPr/>
          </p:nvPicPr>
          <p:blipFill rotWithShape="1">
            <a:blip r:embed="rId4"/>
            <a:srcRect b="11199"/>
            <a:stretch/>
          </p:blipFill>
          <p:spPr>
            <a:xfrm>
              <a:off x="1764223" y="3321230"/>
              <a:ext cx="2684253" cy="2383648"/>
            </a:xfrm>
            <a:prstGeom prst="rect">
              <a:avLst/>
            </a:prstGeom>
            <a:ln>
              <a:solidFill>
                <a:schemeClr val="tx2"/>
              </a:solidFill>
            </a:ln>
          </p:spPr>
        </p:pic>
        <p:sp>
          <p:nvSpPr>
            <p:cNvPr id="13" name="TextBox 12">
              <a:extLst>
                <a:ext uri="{FF2B5EF4-FFF2-40B4-BE49-F238E27FC236}">
                  <a16:creationId xmlns:a16="http://schemas.microsoft.com/office/drawing/2014/main" id="{249785E4-9193-6C4F-BB53-8DB0426A1133}"/>
                </a:ext>
              </a:extLst>
            </p:cNvPr>
            <p:cNvSpPr txBox="1"/>
            <p:nvPr/>
          </p:nvSpPr>
          <p:spPr>
            <a:xfrm>
              <a:off x="1764223" y="2567460"/>
              <a:ext cx="2658287" cy="646331"/>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Annotated bibliography and narrative review of factors predicting property values.</a:t>
              </a:r>
              <a:endParaRPr lang="en-US"/>
            </a:p>
          </p:txBody>
        </p:sp>
        <p:sp>
          <p:nvSpPr>
            <p:cNvPr id="15" name="TextBox 14">
              <a:extLst>
                <a:ext uri="{FF2B5EF4-FFF2-40B4-BE49-F238E27FC236}">
                  <a16:creationId xmlns:a16="http://schemas.microsoft.com/office/drawing/2014/main" id="{0889B7E9-9E90-004F-86DB-4F151B913B65}"/>
                </a:ext>
              </a:extLst>
            </p:cNvPr>
            <p:cNvSpPr txBox="1"/>
            <p:nvPr/>
          </p:nvSpPr>
          <p:spPr>
            <a:xfrm>
              <a:off x="4728561" y="1869554"/>
              <a:ext cx="2969616" cy="923330"/>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FCC data validation and comparison with other sources, plus heuristics for using FCC data.</a:t>
              </a:r>
            </a:p>
            <a:p>
              <a:endParaRPr lang="en-US"/>
            </a:p>
          </p:txBody>
        </p:sp>
        <p:sp>
          <p:nvSpPr>
            <p:cNvPr id="16" name="TextBox 15">
              <a:extLst>
                <a:ext uri="{FF2B5EF4-FFF2-40B4-BE49-F238E27FC236}">
                  <a16:creationId xmlns:a16="http://schemas.microsoft.com/office/drawing/2014/main" id="{C2A29671-AF8C-FB40-990C-DB921F5F954C}"/>
                </a:ext>
              </a:extLst>
            </p:cNvPr>
            <p:cNvSpPr txBox="1"/>
            <p:nvPr/>
          </p:nvSpPr>
          <p:spPr>
            <a:xfrm>
              <a:off x="1764223" y="5721591"/>
              <a:ext cx="2684253" cy="738664"/>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SAGE brief(s) for potential online publication.</a:t>
              </a:r>
            </a:p>
            <a:p>
              <a:endParaRPr lang="en-US"/>
            </a:p>
          </p:txBody>
        </p:sp>
        <p:sp>
          <p:nvSpPr>
            <p:cNvPr id="18" name="TextBox 17">
              <a:extLst>
                <a:ext uri="{FF2B5EF4-FFF2-40B4-BE49-F238E27FC236}">
                  <a16:creationId xmlns:a16="http://schemas.microsoft.com/office/drawing/2014/main" id="{1CA50075-74FD-C44A-8BE6-5B756A9B208B}"/>
                </a:ext>
              </a:extLst>
            </p:cNvPr>
            <p:cNvSpPr txBox="1"/>
            <p:nvPr/>
          </p:nvSpPr>
          <p:spPr>
            <a:xfrm>
              <a:off x="5150131" y="5519053"/>
              <a:ext cx="2213460" cy="738664"/>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Symposium poster(s) and presentation(s).</a:t>
              </a:r>
            </a:p>
            <a:p>
              <a:endParaRPr lang="en-US"/>
            </a:p>
          </p:txBody>
        </p:sp>
        <p:pic>
          <p:nvPicPr>
            <p:cNvPr id="3" name="Picture 2">
              <a:extLst>
                <a:ext uri="{FF2B5EF4-FFF2-40B4-BE49-F238E27FC236}">
                  <a16:creationId xmlns:a16="http://schemas.microsoft.com/office/drawing/2014/main" id="{51A4F888-CB16-D44D-91CF-ABECEC830345}"/>
                </a:ext>
              </a:extLst>
            </p:cNvPr>
            <p:cNvPicPr>
              <a:picLocks noChangeAspect="1"/>
            </p:cNvPicPr>
            <p:nvPr/>
          </p:nvPicPr>
          <p:blipFill>
            <a:blip r:embed="rId5"/>
            <a:stretch>
              <a:fillRect/>
            </a:stretch>
          </p:blipFill>
          <p:spPr>
            <a:xfrm>
              <a:off x="4728561" y="986486"/>
              <a:ext cx="2969616" cy="822570"/>
            </a:xfrm>
            <a:prstGeom prst="rect">
              <a:avLst/>
            </a:prstGeom>
            <a:ln>
              <a:solidFill>
                <a:schemeClr val="accent1"/>
              </a:solidFill>
            </a:ln>
          </p:spPr>
        </p:pic>
      </p:grpSp>
    </p:spTree>
    <p:extLst>
      <p:ext uri="{BB962C8B-B14F-4D97-AF65-F5344CB8AC3E}">
        <p14:creationId xmlns:p14="http://schemas.microsoft.com/office/powerpoint/2010/main" val="368811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35</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p:txBody>
          <a:bodyPr vert="horz" anchor="t"/>
          <a:lstStyle/>
          <a:p>
            <a:r>
              <a:rPr lang="en-US" b="1"/>
              <a:t>07-Economic and Social Impact of Arlington Restaurant Initiative</a:t>
            </a:r>
          </a:p>
        </p:txBody>
      </p:sp>
      <p:sp>
        <p:nvSpPr>
          <p:cNvPr id="4" name="Text Placeholder 3">
            <a:extLst>
              <a:ext uri="{FF2B5EF4-FFF2-40B4-BE49-F238E27FC236}">
                <a16:creationId xmlns:a16="http://schemas.microsoft.com/office/drawing/2014/main" id="{CCF9EC23-ABE6-4412-8ACF-D4AACEB9B1B2}"/>
              </a:ext>
            </a:extLst>
          </p:cNvPr>
          <p:cNvSpPr>
            <a:spLocks noGrp="1"/>
          </p:cNvSpPr>
          <p:nvPr>
            <p:ph type="body" sz="quarter" idx="14"/>
          </p:nvPr>
        </p:nvSpPr>
        <p:spPr>
          <a:xfrm>
            <a:off x="270543" y="2185433"/>
            <a:ext cx="3562656" cy="3491467"/>
          </a:xfrm>
        </p:spPr>
        <p:txBody>
          <a:bodyPr vert="horz" anchor="t"/>
          <a:lstStyle/>
          <a:p>
            <a:pPr algn="ctr"/>
            <a:r>
              <a:rPr lang="en-US" u="sng"/>
              <a:t>Sponsors</a:t>
            </a:r>
          </a:p>
          <a:p>
            <a:endParaRPr lang="en-US"/>
          </a:p>
          <a:p>
            <a:r>
              <a:rPr lang="en-US"/>
              <a:t>Cpt. Michael Rowling</a:t>
            </a:r>
          </a:p>
          <a:p>
            <a:r>
              <a:rPr lang="en-US"/>
              <a:t>Arlington Count Police Department Operational Support</a:t>
            </a:r>
          </a:p>
          <a:p>
            <a:endParaRPr lang="en-US"/>
          </a:p>
          <a:p>
            <a:r>
              <a:rPr lang="en-US"/>
              <a:t>MPO Dimitrios (Jim) Mastoras Arlington County Police Department Operations Support</a:t>
            </a:r>
          </a:p>
          <a:p>
            <a:r>
              <a:rPr lang="en-US"/>
              <a:t>Unit Restaurant Liaison Officer</a:t>
            </a:r>
          </a:p>
          <a:p>
            <a:endParaRPr lang="en-US"/>
          </a:p>
        </p:txBody>
      </p:sp>
      <p:sp>
        <p:nvSpPr>
          <p:cNvPr id="5" name="Text Placeholder 4">
            <a:extLst>
              <a:ext uri="{FF2B5EF4-FFF2-40B4-BE49-F238E27FC236}">
                <a16:creationId xmlns:a16="http://schemas.microsoft.com/office/drawing/2014/main" id="{74F5863F-F60F-42C2-B17F-75A826D80E7E}"/>
              </a:ext>
            </a:extLst>
          </p:cNvPr>
          <p:cNvSpPr>
            <a:spLocks noGrp="1"/>
          </p:cNvSpPr>
          <p:nvPr>
            <p:ph type="body" sz="quarter" idx="15"/>
          </p:nvPr>
        </p:nvSpPr>
        <p:spPr>
          <a:xfrm>
            <a:off x="3783935" y="2185433"/>
            <a:ext cx="4898829" cy="3491467"/>
          </a:xfrm>
        </p:spPr>
        <p:txBody>
          <a:bodyPr vert="horz" anchor="t"/>
          <a:lstStyle/>
          <a:p>
            <a:pPr algn="ctr"/>
            <a:r>
              <a:rPr lang="en-US" u="sng"/>
              <a:t>Team</a:t>
            </a:r>
          </a:p>
          <a:p>
            <a:endParaRPr lang="en-US"/>
          </a:p>
          <a:p>
            <a:r>
              <a:rPr lang="en-US"/>
              <a:t>Lead: José Bayoán Santiago Calderón</a:t>
            </a:r>
          </a:p>
          <a:p>
            <a:endParaRPr lang="en-US"/>
          </a:p>
          <a:p>
            <a:r>
              <a:rPr lang="en-US"/>
              <a:t>SDAD: Gizem Korkmaz and Aaron Schroeder</a:t>
            </a:r>
          </a:p>
          <a:p>
            <a:endParaRPr lang="en-US"/>
          </a:p>
          <a:p>
            <a:r>
              <a:rPr lang="en-US"/>
              <a:t>Number of Fellows: 1</a:t>
            </a:r>
          </a:p>
          <a:p>
            <a:r>
              <a:rPr lang="en-US"/>
              <a:t>Number of Interns: 1</a:t>
            </a:r>
          </a:p>
          <a:p>
            <a:endParaRPr lang="en-US"/>
          </a:p>
          <a:p>
            <a:endParaRPr lang="en-US"/>
          </a:p>
        </p:txBody>
      </p:sp>
    </p:spTree>
    <p:extLst>
      <p:ext uri="{BB962C8B-B14F-4D97-AF65-F5344CB8AC3E}">
        <p14:creationId xmlns:p14="http://schemas.microsoft.com/office/powerpoint/2010/main" val="24910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hidden="1"/>
          <p:cNvSpPr>
            <a:spLocks noGrp="1"/>
          </p:cNvSpPr>
          <p:nvPr>
            <p:ph type="body" sz="quarter" idx="13"/>
          </p:nvPr>
        </p:nvSpPr>
        <p:spPr/>
        <p:txBody>
          <a:bodyPr/>
          <a:lstStyle/>
          <a:p>
            <a:pPr marL="0" indent="0">
              <a:buNone/>
            </a:pPr>
            <a:endParaRPr lang="en-US"/>
          </a:p>
        </p:txBody>
      </p:sp>
      <p:sp>
        <p:nvSpPr>
          <p:cNvPr id="2" name="Text Placeholder 1">
            <a:extLst>
              <a:ext uri="{FF2B5EF4-FFF2-40B4-BE49-F238E27FC236}">
                <a16:creationId xmlns:a16="http://schemas.microsoft.com/office/drawing/2014/main" id="{CED20DE8-8258-4AE3-8EC1-F10D5C0464E0}"/>
              </a:ext>
            </a:extLst>
          </p:cNvPr>
          <p:cNvSpPr>
            <a:spLocks noGrp="1"/>
          </p:cNvSpPr>
          <p:nvPr>
            <p:ph type="body" sz="quarter" idx="14"/>
          </p:nvPr>
        </p:nvSpPr>
        <p:spPr>
          <a:xfrm>
            <a:off x="361343" y="995155"/>
            <a:ext cx="4326434" cy="4998532"/>
          </a:xfrm>
        </p:spPr>
        <p:txBody>
          <a:bodyPr vert="horz" anchor="t"/>
          <a:lstStyle/>
          <a:p>
            <a:r>
              <a:rPr lang="en-US" sz="2400"/>
              <a:t>Program Description:</a:t>
            </a:r>
          </a:p>
          <a:p>
            <a:endParaRPr lang="en-US" sz="2400"/>
          </a:p>
          <a:p>
            <a:r>
              <a:rPr lang="en-US" sz="2000"/>
              <a:t>Name: The Arlington Restaurant Initiative (ARI)</a:t>
            </a:r>
          </a:p>
          <a:p>
            <a:endParaRPr lang="en-US" sz="2000"/>
          </a:p>
          <a:p>
            <a:r>
              <a:rPr lang="en-US" sz="2000"/>
              <a:t>Goal: To foster a safe environment for customers, businesses and neighborhood residents in areas with nightlife and entertainment.</a:t>
            </a:r>
            <a:endParaRPr lang="en-US"/>
          </a:p>
          <a:p>
            <a:endParaRPr lang="en-US" sz="2000"/>
          </a:p>
          <a:p>
            <a:r>
              <a:rPr lang="en-US" sz="2000"/>
              <a:t>Implementation: The implementation includes components in training, an accreditation program, and community outreach.</a:t>
            </a:r>
            <a:endParaRPr lang="en-US"/>
          </a:p>
        </p:txBody>
      </p:sp>
      <p:sp>
        <p:nvSpPr>
          <p:cNvPr id="3" name="Text Placeholder 2">
            <a:extLst>
              <a:ext uri="{FF2B5EF4-FFF2-40B4-BE49-F238E27FC236}">
                <a16:creationId xmlns:a16="http://schemas.microsoft.com/office/drawing/2014/main" id="{5B367FBC-057D-4A72-B967-46F0B80F6C40}"/>
              </a:ext>
            </a:extLst>
          </p:cNvPr>
          <p:cNvSpPr>
            <a:spLocks noGrp="1"/>
          </p:cNvSpPr>
          <p:nvPr>
            <p:ph type="body" sz="quarter" idx="15"/>
          </p:nvPr>
        </p:nvSpPr>
        <p:spPr>
          <a:xfrm>
            <a:off x="4681242" y="995155"/>
            <a:ext cx="4108345" cy="4993191"/>
          </a:xfrm>
        </p:spPr>
        <p:txBody>
          <a:bodyPr vert="horz" anchor="t"/>
          <a:lstStyle/>
          <a:p>
            <a:r>
              <a:rPr lang="en-US" sz="2400"/>
              <a:t>Strategy:</a:t>
            </a:r>
          </a:p>
          <a:p>
            <a:endParaRPr lang="en-US" sz="2400"/>
          </a:p>
          <a:p>
            <a:r>
              <a:rPr lang="en-US" sz="2000"/>
              <a:t>Spatial and temporal modeling to attribute potential changes in alcohol-related crimes.</a:t>
            </a:r>
          </a:p>
          <a:p>
            <a:endParaRPr lang="en-US" sz="2000"/>
          </a:p>
          <a:p>
            <a:r>
              <a:rPr lang="en-US" sz="2000"/>
              <a:t>Estimate social (and government) cost attributed to alcohol-related crimes</a:t>
            </a:r>
          </a:p>
          <a:p>
            <a:endParaRPr lang="en-US" sz="2000"/>
          </a:p>
          <a:p>
            <a:r>
              <a:rPr lang="en-US" sz="2000"/>
              <a:t>Cost-benefit analysis of the cost of the program and estimated benefit.</a:t>
            </a:r>
          </a:p>
        </p:txBody>
      </p:sp>
      <p:sp>
        <p:nvSpPr>
          <p:cNvPr id="6" name="TextBox 5"/>
          <p:cNvSpPr txBox="1"/>
          <p:nvPr/>
        </p:nvSpPr>
        <p:spPr>
          <a:xfrm>
            <a:off x="483574" y="261719"/>
            <a:ext cx="8224922" cy="553998"/>
          </a:xfrm>
          <a:prstGeom prst="rect">
            <a:avLst/>
          </a:prstGeom>
          <a:noFill/>
        </p:spPr>
        <p:txBody>
          <a:bodyPr wrap="square" rtlCol="0" anchor="t">
            <a:spAutoFit/>
          </a:bodyPr>
          <a:lstStyle/>
          <a:p>
            <a:pPr algn="ctr"/>
            <a:r>
              <a:rPr lang="en-US" sz="3000">
                <a:solidFill>
                  <a:schemeClr val="accent6">
                    <a:lumMod val="75000"/>
                  </a:schemeClr>
                </a:solidFill>
                <a:ea typeface="+mn-lt"/>
                <a:cs typeface="+mn-lt"/>
              </a:rPr>
              <a:t>Program Evaluation Project</a:t>
            </a:r>
            <a:endParaRPr lang="en-US" sz="3000">
              <a:solidFill>
                <a:schemeClr val="accent6">
                  <a:lumMod val="75000"/>
                </a:schemeClr>
              </a:solidFill>
              <a:cs typeface="Calibri"/>
            </a:endParaRPr>
          </a:p>
        </p:txBody>
      </p:sp>
    </p:spTree>
    <p:extLst>
      <p:ext uri="{BB962C8B-B14F-4D97-AF65-F5344CB8AC3E}">
        <p14:creationId xmlns:p14="http://schemas.microsoft.com/office/powerpoint/2010/main" val="695488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68CE3-7FE1-4E27-B6F6-3376C9EFA9AB}"/>
              </a:ext>
            </a:extLst>
          </p:cNvPr>
          <p:cNvSpPr>
            <a:spLocks noGrp="1"/>
          </p:cNvSpPr>
          <p:nvPr>
            <p:ph type="body" sz="quarter" idx="13"/>
          </p:nvPr>
        </p:nvSpPr>
        <p:spPr/>
        <p:txBody>
          <a:bodyPr vert="horz" anchor="t"/>
          <a:lstStyle/>
          <a:p>
            <a:r>
              <a:rPr lang="en-US"/>
              <a:t>Project Specifics</a:t>
            </a:r>
          </a:p>
        </p:txBody>
      </p:sp>
      <p:sp>
        <p:nvSpPr>
          <p:cNvPr id="3" name="Text Placeholder 2">
            <a:extLst>
              <a:ext uri="{FF2B5EF4-FFF2-40B4-BE49-F238E27FC236}">
                <a16:creationId xmlns:a16="http://schemas.microsoft.com/office/drawing/2014/main" id="{C7E473E2-6556-448D-85CC-EAA92082E43B}"/>
              </a:ext>
            </a:extLst>
          </p:cNvPr>
          <p:cNvSpPr>
            <a:spLocks noGrp="1"/>
          </p:cNvSpPr>
          <p:nvPr>
            <p:ph type="body" sz="quarter" idx="14"/>
          </p:nvPr>
        </p:nvSpPr>
        <p:spPr/>
        <p:txBody>
          <a:bodyPr vert="horz" anchor="t"/>
          <a:lstStyle/>
          <a:p>
            <a:r>
              <a:rPr lang="en-US"/>
              <a:t>Skills you will use:</a:t>
            </a:r>
          </a:p>
          <a:p>
            <a:endParaRPr lang="en-US"/>
          </a:p>
          <a:p>
            <a:pPr marL="285750" indent="-285750">
              <a:buFont typeface="Arial"/>
              <a:buChar char="•"/>
            </a:pPr>
            <a:r>
              <a:rPr lang="en-US"/>
              <a:t>Natural language processing (NLP)</a:t>
            </a:r>
          </a:p>
          <a:p>
            <a:pPr marL="285750" indent="-285750">
              <a:buFont typeface="Arial"/>
              <a:buChar char="•"/>
            </a:pPr>
            <a:r>
              <a:rPr lang="en-US"/>
              <a:t>Temporal filters</a:t>
            </a:r>
          </a:p>
          <a:p>
            <a:pPr marL="285750" indent="-285750">
              <a:buFont typeface="Arial"/>
              <a:buChar char="•"/>
            </a:pPr>
            <a:r>
              <a:rPr lang="en-US"/>
              <a:t>Geographic Information Systems (GIS)</a:t>
            </a:r>
          </a:p>
          <a:p>
            <a:pPr marL="285750" indent="-285750">
              <a:buFont typeface="Arial"/>
              <a:buChar char="•"/>
            </a:pPr>
            <a:r>
              <a:rPr lang="en-US"/>
              <a:t>Experience with open government as well as administrative datasets</a:t>
            </a:r>
          </a:p>
          <a:p>
            <a:pPr marL="285750" indent="-285750">
              <a:buFont typeface="Arial"/>
              <a:buChar char="•"/>
            </a:pPr>
            <a:r>
              <a:rPr lang="en-US"/>
              <a:t>Regression Analysis</a:t>
            </a:r>
          </a:p>
          <a:p>
            <a:pPr marL="285750" indent="-285750">
              <a:buFont typeface="Arial"/>
              <a:buChar char="•"/>
            </a:pPr>
            <a:endParaRPr lang="en-US"/>
          </a:p>
        </p:txBody>
      </p:sp>
      <p:sp>
        <p:nvSpPr>
          <p:cNvPr id="4" name="Text Placeholder 3">
            <a:extLst>
              <a:ext uri="{FF2B5EF4-FFF2-40B4-BE49-F238E27FC236}">
                <a16:creationId xmlns:a16="http://schemas.microsoft.com/office/drawing/2014/main" id="{25ACD1CB-7D24-48F2-83F7-F819DF1E12DC}"/>
              </a:ext>
            </a:extLst>
          </p:cNvPr>
          <p:cNvSpPr>
            <a:spLocks noGrp="1"/>
          </p:cNvSpPr>
          <p:nvPr>
            <p:ph type="body" sz="quarter" idx="15"/>
          </p:nvPr>
        </p:nvSpPr>
        <p:spPr>
          <a:xfrm>
            <a:off x="4713289" y="1817688"/>
            <a:ext cx="4265474" cy="3567112"/>
          </a:xfrm>
        </p:spPr>
        <p:txBody>
          <a:bodyPr vert="horz" anchor="t"/>
          <a:lstStyle/>
          <a:p>
            <a:r>
              <a:rPr lang="en-US"/>
              <a:t>Good experience for those interested in</a:t>
            </a:r>
          </a:p>
          <a:p>
            <a:endParaRPr lang="en-US">
              <a:solidFill>
                <a:srgbClr val="595959"/>
              </a:solidFill>
              <a:ea typeface="+mn-lt"/>
              <a:cs typeface="+mn-lt"/>
            </a:endParaRPr>
          </a:p>
          <a:p>
            <a:pPr marL="285750" indent="-285750">
              <a:buFont typeface="Arial"/>
              <a:buChar char="•"/>
            </a:pPr>
            <a:r>
              <a:rPr lang="en-US">
                <a:solidFill>
                  <a:srgbClr val="595959"/>
                </a:solidFill>
                <a:ea typeface="+mn-lt"/>
                <a:cs typeface="+mn-lt"/>
              </a:rPr>
              <a:t>Program Evaluation</a:t>
            </a:r>
          </a:p>
          <a:p>
            <a:pPr marL="285750" indent="-285750">
              <a:buFont typeface="Arial"/>
              <a:buChar char="•"/>
            </a:pPr>
            <a:r>
              <a:rPr lang="en-US">
                <a:solidFill>
                  <a:srgbClr val="595959"/>
                </a:solidFill>
                <a:ea typeface="+mn-lt"/>
                <a:cs typeface="+mn-lt"/>
              </a:rPr>
              <a:t>Policy Evaluation</a:t>
            </a:r>
          </a:p>
          <a:p>
            <a:pPr marL="285750" indent="-285750">
              <a:buFont typeface="Arial"/>
              <a:buChar char="•"/>
            </a:pPr>
            <a:r>
              <a:rPr lang="en-US">
                <a:solidFill>
                  <a:srgbClr val="595959"/>
                </a:solidFill>
                <a:ea typeface="+mn-lt"/>
                <a:cs typeface="+mn-lt"/>
              </a:rPr>
              <a:t>Cost-benefit analysis</a:t>
            </a:r>
          </a:p>
          <a:p>
            <a:endParaRPr lang="en-US">
              <a:cs typeface="Calibri"/>
            </a:endParaRPr>
          </a:p>
          <a:p>
            <a:pPr marL="285750" indent="-285750">
              <a:buFont typeface="Arial"/>
              <a:buChar char="•"/>
            </a:pPr>
            <a:r>
              <a:rPr lang="en-US">
                <a:cs typeface="Calibri"/>
              </a:rPr>
              <a:t>Public Health</a:t>
            </a:r>
          </a:p>
          <a:p>
            <a:pPr marL="285750" indent="-285750">
              <a:buFont typeface="Arial"/>
              <a:buChar char="•"/>
            </a:pPr>
            <a:r>
              <a:rPr lang="en-US">
                <a:cs typeface="Calibri"/>
              </a:rPr>
              <a:t>Crime / Justice</a:t>
            </a:r>
          </a:p>
          <a:p>
            <a:pPr marL="285750" indent="-285750">
              <a:buFont typeface="Arial"/>
              <a:buChar char="•"/>
            </a:pPr>
            <a:endParaRPr lang="en-US">
              <a:cs typeface="Calibri"/>
            </a:endParaRPr>
          </a:p>
          <a:p>
            <a:pPr marL="285750">
              <a:buFont typeface="Arial"/>
              <a:buChar char="•"/>
            </a:pPr>
            <a:endParaRPr lang="en-US" sz="2000">
              <a:latin typeface="ITC Franklin Gothic Std Book Co"/>
              <a:cs typeface="Calibri"/>
            </a:endParaRPr>
          </a:p>
        </p:txBody>
      </p:sp>
      <p:sp>
        <p:nvSpPr>
          <p:cNvPr id="5" name="Slide Number Placeholder 4">
            <a:extLst>
              <a:ext uri="{FF2B5EF4-FFF2-40B4-BE49-F238E27FC236}">
                <a16:creationId xmlns:a16="http://schemas.microsoft.com/office/drawing/2014/main" id="{79B607DC-9DD2-42B5-8E57-AD8F13429F5A}"/>
              </a:ext>
            </a:extLst>
          </p:cNvPr>
          <p:cNvSpPr>
            <a:spLocks noGrp="1"/>
          </p:cNvSpPr>
          <p:nvPr>
            <p:ph type="sldNum" sz="quarter" idx="4"/>
          </p:nvPr>
        </p:nvSpPr>
        <p:spPr/>
        <p:txBody>
          <a:bodyPr/>
          <a:lstStyle/>
          <a:p>
            <a:fld id="{0F418C06-167A-E646-9EF6-18275B625F6B}" type="slidenum">
              <a:rPr lang="en-US" smtClean="0"/>
              <a:pPr/>
              <a:t>37</a:t>
            </a:fld>
            <a:endParaRPr lang="en-US"/>
          </a:p>
        </p:txBody>
      </p:sp>
    </p:spTree>
    <p:extLst>
      <p:ext uri="{BB962C8B-B14F-4D97-AF65-F5344CB8AC3E}">
        <p14:creationId xmlns:p14="http://schemas.microsoft.com/office/powerpoint/2010/main" val="3332615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rgbClr val="E36C09"/>
                </a:solidFill>
                <a:latin typeface="Franklin Gothic Medium" panose="020B0603020102020204" pitchFamily="34" charset="0"/>
              </a:rPr>
              <a:t>Fairfax </a:t>
            </a:r>
            <a:r>
              <a:rPr lang="en-US" err="1">
                <a:solidFill>
                  <a:srgbClr val="E36C09"/>
                </a:solidFill>
                <a:latin typeface="Franklin Gothic Medium" panose="020B0603020102020204" pitchFamily="34" charset="0"/>
              </a:rPr>
              <a:t>CommunityScapes</a:t>
            </a:r>
            <a:endParaRPr lang="en-US">
              <a:solidFill>
                <a:srgbClr val="E36C09"/>
              </a:solidFill>
              <a:latin typeface="Franklin Gothic Medium" panose="020B0603020102020204" pitchFamily="34" charset="0"/>
            </a:endParaRPr>
          </a:p>
        </p:txBody>
      </p:sp>
      <p:sp>
        <p:nvSpPr>
          <p:cNvPr id="3" name="Text Placeholder 2"/>
          <p:cNvSpPr>
            <a:spLocks noGrp="1"/>
          </p:cNvSpPr>
          <p:nvPr>
            <p:ph type="body" sz="quarter" idx="11"/>
          </p:nvPr>
        </p:nvSpPr>
        <p:spPr/>
        <p:txBody>
          <a:bodyPr/>
          <a:lstStyle/>
          <a:p>
            <a:r>
              <a:rPr lang="en-US">
                <a:solidFill>
                  <a:srgbClr val="E36C09"/>
                </a:solidFill>
                <a:latin typeface="Franklin Gothic Medium" panose="020B0603020102020204" pitchFamily="34" charset="0"/>
              </a:rPr>
              <a:t>Data Science for Public Good Project</a:t>
            </a:r>
          </a:p>
        </p:txBody>
      </p:sp>
      <p:sp>
        <p:nvSpPr>
          <p:cNvPr id="4" name="Text Placeholder 3"/>
          <p:cNvSpPr>
            <a:spLocks noGrp="1"/>
          </p:cNvSpPr>
          <p:nvPr>
            <p:ph type="body" sz="quarter" idx="12"/>
          </p:nvPr>
        </p:nvSpPr>
        <p:spPr/>
        <p:txBody>
          <a:bodyPr/>
          <a:lstStyle/>
          <a:p>
            <a:r>
              <a:rPr lang="en-US" err="1">
                <a:solidFill>
                  <a:srgbClr val="1F497D"/>
                </a:solidFill>
                <a:latin typeface="Franklin Gothic Medium" panose="020B0603020102020204" pitchFamily="34" charset="0"/>
              </a:rPr>
              <a:t>Teja</a:t>
            </a:r>
            <a:r>
              <a:rPr lang="en-US">
                <a:solidFill>
                  <a:srgbClr val="1F497D"/>
                </a:solidFill>
                <a:latin typeface="Franklin Gothic Medium" panose="020B0603020102020204" pitchFamily="34" charset="0"/>
              </a:rPr>
              <a:t> </a:t>
            </a:r>
            <a:r>
              <a:rPr lang="en-US" err="1">
                <a:solidFill>
                  <a:srgbClr val="1F497D"/>
                </a:solidFill>
                <a:latin typeface="Franklin Gothic Medium" panose="020B0603020102020204" pitchFamily="34" charset="0"/>
              </a:rPr>
              <a:t>Pristavec</a:t>
            </a:r>
            <a:r>
              <a:rPr lang="en-US">
                <a:solidFill>
                  <a:srgbClr val="1F497D"/>
                </a:solidFill>
                <a:latin typeface="Franklin Gothic Medium" panose="020B0603020102020204" pitchFamily="34" charset="0"/>
              </a:rPr>
              <a:t>	Stephanie Shipp	Joy Tobin</a:t>
            </a:r>
          </a:p>
        </p:txBody>
      </p:sp>
      <p:sp>
        <p:nvSpPr>
          <p:cNvPr id="5" name="Text Placeholder 4"/>
          <p:cNvSpPr>
            <a:spLocks noGrp="1"/>
          </p:cNvSpPr>
          <p:nvPr>
            <p:ph type="body" sz="quarter" idx="13"/>
          </p:nvPr>
        </p:nvSpPr>
        <p:spPr/>
        <p:txBody>
          <a:bodyPr/>
          <a:lstStyle/>
          <a:p>
            <a:r>
              <a:rPr lang="en-US">
                <a:solidFill>
                  <a:srgbClr val="1F497D"/>
                </a:solidFill>
                <a:latin typeface="Franklin Gothic Medium" panose="020B0603020102020204" pitchFamily="34" charset="0"/>
              </a:rPr>
              <a:t>Summer 2019</a:t>
            </a:r>
          </a:p>
        </p:txBody>
      </p:sp>
    </p:spTree>
    <p:extLst>
      <p:ext uri="{BB962C8B-B14F-4D97-AF65-F5344CB8AC3E}">
        <p14:creationId xmlns:p14="http://schemas.microsoft.com/office/powerpoint/2010/main" val="1108285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39</a:t>
            </a:fld>
            <a:endParaRPr lang="en-US">
              <a:latin typeface="Franklin Gothic Medium" panose="020B0603020102020204" pitchFamily="34" charset="0"/>
            </a:endParaRPr>
          </a:p>
        </p:txBody>
      </p:sp>
      <p:pic>
        <p:nvPicPr>
          <p:cNvPr id="3" name="Picture 2">
            <a:extLst>
              <a:ext uri="{FF2B5EF4-FFF2-40B4-BE49-F238E27FC236}">
                <a16:creationId xmlns:a16="http://schemas.microsoft.com/office/drawing/2014/main" id="{353F86EB-F48B-8B4E-8916-0872D8E6C098}"/>
              </a:ext>
            </a:extLst>
          </p:cNvPr>
          <p:cNvPicPr>
            <a:picLocks noChangeAspect="1"/>
          </p:cNvPicPr>
          <p:nvPr/>
        </p:nvPicPr>
        <p:blipFill>
          <a:blip r:embed="rId2"/>
          <a:stretch>
            <a:fillRect/>
          </a:stretch>
        </p:blipFill>
        <p:spPr>
          <a:xfrm>
            <a:off x="605574" y="1039331"/>
            <a:ext cx="3087798" cy="3081779"/>
          </a:xfrm>
          <a:prstGeom prst="rect">
            <a:avLst/>
          </a:prstGeom>
        </p:spPr>
      </p:pic>
      <p:pic>
        <p:nvPicPr>
          <p:cNvPr id="5" name="Picture 4">
            <a:extLst>
              <a:ext uri="{FF2B5EF4-FFF2-40B4-BE49-F238E27FC236}">
                <a16:creationId xmlns:a16="http://schemas.microsoft.com/office/drawing/2014/main" id="{936B7240-6DC9-3E48-B602-1408E52BD104}"/>
              </a:ext>
            </a:extLst>
          </p:cNvPr>
          <p:cNvPicPr>
            <a:picLocks noChangeAspect="1"/>
          </p:cNvPicPr>
          <p:nvPr/>
        </p:nvPicPr>
        <p:blipFill>
          <a:blip r:embed="rId3"/>
          <a:stretch>
            <a:fillRect/>
          </a:stretch>
        </p:blipFill>
        <p:spPr>
          <a:xfrm>
            <a:off x="381828" y="4644312"/>
            <a:ext cx="3224480" cy="772809"/>
          </a:xfrm>
          <a:prstGeom prst="rect">
            <a:avLst/>
          </a:prstGeom>
        </p:spPr>
      </p:pic>
      <p:sp>
        <p:nvSpPr>
          <p:cNvPr id="7" name="TextBox 6">
            <a:extLst>
              <a:ext uri="{FF2B5EF4-FFF2-40B4-BE49-F238E27FC236}">
                <a16:creationId xmlns:a16="http://schemas.microsoft.com/office/drawing/2014/main" id="{CD0EF7EA-8E01-FC46-B050-F7E22FB94747}"/>
              </a:ext>
            </a:extLst>
          </p:cNvPr>
          <p:cNvSpPr txBox="1"/>
          <p:nvPr/>
        </p:nvSpPr>
        <p:spPr>
          <a:xfrm>
            <a:off x="3981042" y="1819325"/>
            <a:ext cx="4800600" cy="1846659"/>
          </a:xfrm>
          <a:prstGeom prst="rect">
            <a:avLst/>
          </a:prstGeom>
          <a:noFill/>
        </p:spPr>
        <p:txBody>
          <a:bodyPr wrap="square" rtlCol="0">
            <a:spAutoFit/>
          </a:bodyPr>
          <a:lstStyle/>
          <a:p>
            <a:r>
              <a:rPr lang="en-US" sz="2400">
                <a:solidFill>
                  <a:schemeClr val="tx2">
                    <a:lumMod val="75000"/>
                  </a:schemeClr>
                </a:solidFill>
                <a:latin typeface="Franklin Gothic Medium" panose="020B0603020102020204" pitchFamily="34" charset="0"/>
              </a:rPr>
              <a:t>Using existing data for policy and planning by creating indices for predictive and prescriptive</a:t>
            </a:r>
          </a:p>
          <a:p>
            <a:r>
              <a:rPr lang="en-US" sz="2400">
                <a:solidFill>
                  <a:schemeClr val="tx2">
                    <a:lumMod val="75000"/>
                  </a:schemeClr>
                </a:solidFill>
                <a:latin typeface="Franklin Gothic Medium" panose="020B0603020102020204" pitchFamily="34" charset="0"/>
              </a:rPr>
              <a:t>analytics</a:t>
            </a:r>
          </a:p>
          <a:p>
            <a:endParaRPr lang="en-US">
              <a:latin typeface="Franklin Gothic Medium" panose="020B0603020102020204" pitchFamily="34" charset="0"/>
            </a:endParaRPr>
          </a:p>
        </p:txBody>
      </p:sp>
      <p:sp>
        <p:nvSpPr>
          <p:cNvPr id="8" name="TextBox 7">
            <a:extLst>
              <a:ext uri="{FF2B5EF4-FFF2-40B4-BE49-F238E27FC236}">
                <a16:creationId xmlns:a16="http://schemas.microsoft.com/office/drawing/2014/main" id="{79818B2D-9623-214F-B7BD-63E9425AA527}"/>
              </a:ext>
            </a:extLst>
          </p:cNvPr>
          <p:cNvSpPr txBox="1"/>
          <p:nvPr/>
        </p:nvSpPr>
        <p:spPr>
          <a:xfrm>
            <a:off x="3981042" y="4285083"/>
            <a:ext cx="4800600" cy="1846659"/>
          </a:xfrm>
          <a:prstGeom prst="rect">
            <a:avLst/>
          </a:prstGeom>
          <a:noFill/>
        </p:spPr>
        <p:txBody>
          <a:bodyPr wrap="square" rtlCol="0">
            <a:spAutoFit/>
          </a:bodyPr>
          <a:lstStyle/>
          <a:p>
            <a:r>
              <a:rPr lang="en-US" sz="2400">
                <a:solidFill>
                  <a:schemeClr val="tx2">
                    <a:lumMod val="75000"/>
                  </a:schemeClr>
                </a:solidFill>
                <a:latin typeface="Franklin Gothic Medium" panose="020B0603020102020204" pitchFamily="34" charset="0"/>
              </a:rPr>
              <a:t>Fusing data science and maternal obesity in Northern Virginia: Maternal health and early childhood health outcomes</a:t>
            </a:r>
          </a:p>
          <a:p>
            <a:endParaRPr lang="en-US">
              <a:latin typeface="Franklin Gothic Medium" panose="020B0603020102020204" pitchFamily="34" charset="0"/>
            </a:endParaRPr>
          </a:p>
        </p:txBody>
      </p:sp>
    </p:spTree>
    <p:extLst>
      <p:ext uri="{BB962C8B-B14F-4D97-AF65-F5344CB8AC3E}">
        <p14:creationId xmlns:p14="http://schemas.microsoft.com/office/powerpoint/2010/main" val="98854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4</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9144000" cy="508150"/>
          </a:xfrm>
        </p:spPr>
        <p:txBody>
          <a:bodyPr vert="horz" anchor="t"/>
          <a:lstStyle/>
          <a:p>
            <a:r>
              <a:rPr lang="en-US" b="1"/>
              <a:t>01-Credential-to-Skilled Technical Workforce (STW) Pathways in Virginia</a:t>
            </a:r>
            <a:endParaRPr lang="en-US"/>
          </a:p>
        </p:txBody>
      </p:sp>
      <p:sp>
        <p:nvSpPr>
          <p:cNvPr id="7" name="Text Placeholder 6">
            <a:extLst>
              <a:ext uri="{FF2B5EF4-FFF2-40B4-BE49-F238E27FC236}">
                <a16:creationId xmlns:a16="http://schemas.microsoft.com/office/drawing/2014/main" id="{F7C87BC0-A517-4AB0-860A-7B1479C5D77E}"/>
              </a:ext>
            </a:extLst>
          </p:cNvPr>
          <p:cNvSpPr>
            <a:spLocks noGrp="1"/>
          </p:cNvSpPr>
          <p:nvPr>
            <p:ph type="body" sz="quarter" idx="14"/>
          </p:nvPr>
        </p:nvSpPr>
        <p:spPr>
          <a:xfrm>
            <a:off x="568278" y="2025744"/>
            <a:ext cx="8028674" cy="4111937"/>
          </a:xfrm>
        </p:spPr>
        <p:txBody>
          <a:bodyPr vert="horz" anchor="t"/>
          <a:lstStyle/>
          <a:p>
            <a:r>
              <a:rPr lang="en-US" sz="2000">
                <a:solidFill>
                  <a:schemeClr val="tx2"/>
                </a:solidFill>
              </a:rPr>
              <a:t>To be considered a </a:t>
            </a:r>
            <a:r>
              <a:rPr lang="en-US" sz="2000" b="1">
                <a:solidFill>
                  <a:schemeClr val="tx2"/>
                </a:solidFill>
              </a:rPr>
              <a:t>skilled technical occupation</a:t>
            </a:r>
            <a:r>
              <a:rPr lang="en-US" sz="2000">
                <a:solidFill>
                  <a:schemeClr val="tx2"/>
                </a:solidFill>
              </a:rPr>
              <a:t> two criteria must be met:</a:t>
            </a:r>
          </a:p>
          <a:p>
            <a:r>
              <a:rPr lang="en-US" sz="2000">
                <a:solidFill>
                  <a:schemeClr val="tx2"/>
                </a:solidFill>
              </a:rPr>
              <a:t>1. a high level of knowledge in a technical domain; and</a:t>
            </a:r>
          </a:p>
          <a:p>
            <a:r>
              <a:rPr lang="en-US" sz="2000">
                <a:solidFill>
                  <a:schemeClr val="tx2"/>
                </a:solidFill>
              </a:rPr>
              <a:t>2. a bachelor's degree for entry is not required. (Rothwell, 2015)</a:t>
            </a:r>
          </a:p>
          <a:p>
            <a:endParaRPr lang="en-US" sz="2000">
              <a:solidFill>
                <a:schemeClr val="tx2"/>
              </a:solidFill>
            </a:endParaRPr>
          </a:p>
          <a:p>
            <a:r>
              <a:rPr lang="en-US" sz="2000">
                <a:solidFill>
                  <a:schemeClr val="tx2"/>
                </a:solidFill>
              </a:rPr>
              <a:t>Why are these occupations important:</a:t>
            </a:r>
          </a:p>
          <a:p>
            <a:pPr marL="285750" indent="-285750">
              <a:buFont typeface="Arial"/>
              <a:buChar char="•"/>
            </a:pPr>
            <a:r>
              <a:rPr lang="en-US" sz="2000">
                <a:solidFill>
                  <a:schemeClr val="tx2"/>
                </a:solidFill>
              </a:rPr>
              <a:t>they provide a pathway for individuals to enter the middle class without the expense of a college degree; and</a:t>
            </a:r>
          </a:p>
          <a:p>
            <a:pPr marL="285750" indent="-285750">
              <a:buFont typeface="Arial"/>
              <a:buChar char="•"/>
            </a:pPr>
            <a:r>
              <a:rPr lang="en-US" sz="2000">
                <a:solidFill>
                  <a:schemeClr val="tx2"/>
                </a:solidFill>
              </a:rPr>
              <a:t>to remain competitive in the global economy, foster greater innovation, and provide a foundation for shared prosperity, the US needs a workforce with the right mix of skills to meet the diverse needs of the economy.</a:t>
            </a:r>
          </a:p>
          <a:p>
            <a:pPr marL="285750" indent="-285750">
              <a:buFont typeface="Arial"/>
              <a:buChar char="•"/>
            </a:pPr>
            <a:endParaRPr lang="en-US"/>
          </a:p>
          <a:p>
            <a:endParaRPr lang="en-US"/>
          </a:p>
        </p:txBody>
      </p:sp>
    </p:spTree>
    <p:extLst>
      <p:ext uri="{BB962C8B-B14F-4D97-AF65-F5344CB8AC3E}">
        <p14:creationId xmlns:p14="http://schemas.microsoft.com/office/powerpoint/2010/main" val="1106986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B2A429-DF3C-0B4B-84CE-503944E57C18}"/>
              </a:ext>
            </a:extLst>
          </p:cNvPr>
          <p:cNvSpPr>
            <a:spLocks noGrp="1"/>
          </p:cNvSpPr>
          <p:nvPr>
            <p:ph type="body" sz="quarter" idx="13"/>
          </p:nvPr>
        </p:nvSpPr>
        <p:spPr>
          <a:xfrm>
            <a:off x="-21566" y="915994"/>
            <a:ext cx="9144000" cy="508150"/>
          </a:xfrm>
        </p:spPr>
        <p:txBody>
          <a:bodyPr/>
          <a:lstStyle/>
          <a:p>
            <a:r>
              <a:rPr lang="en-US">
                <a:latin typeface="Franklin Gothic Medium" panose="020B0603020102020204" pitchFamily="34" charset="0"/>
              </a:rPr>
              <a:t>Project Aims</a:t>
            </a:r>
          </a:p>
        </p:txBody>
      </p:sp>
      <p:sp>
        <p:nvSpPr>
          <p:cNvPr id="3" name="Text Placeholder 2">
            <a:extLst>
              <a:ext uri="{FF2B5EF4-FFF2-40B4-BE49-F238E27FC236}">
                <a16:creationId xmlns:a16="http://schemas.microsoft.com/office/drawing/2014/main" id="{ECBFC16B-520B-414C-9565-CE65CEB8EF47}"/>
              </a:ext>
            </a:extLst>
          </p:cNvPr>
          <p:cNvSpPr>
            <a:spLocks noGrp="1"/>
          </p:cNvSpPr>
          <p:nvPr>
            <p:ph type="body" sz="quarter" idx="14"/>
          </p:nvPr>
        </p:nvSpPr>
        <p:spPr>
          <a:xfrm>
            <a:off x="895869" y="1510453"/>
            <a:ext cx="7452897" cy="2712357"/>
          </a:xfrm>
        </p:spPr>
        <p:txBody>
          <a:bodyPr/>
          <a:lstStyle/>
          <a:p>
            <a:pPr algn="ctr"/>
            <a:r>
              <a:rPr lang="en-US" sz="2000">
                <a:solidFill>
                  <a:schemeClr val="tx2">
                    <a:lumMod val="75000"/>
                  </a:schemeClr>
                </a:solidFill>
                <a:latin typeface="Franklin Gothic Medium" panose="020B0603020102020204" pitchFamily="34" charset="0"/>
              </a:rPr>
              <a:t>The DSPG team will develop </a:t>
            </a:r>
            <a:r>
              <a:rPr lang="en-US" sz="2000" b="1">
                <a:solidFill>
                  <a:schemeClr val="tx2">
                    <a:lumMod val="75000"/>
                  </a:schemeClr>
                </a:solidFill>
                <a:latin typeface="Franklin Gothic Medium" panose="020B0603020102020204" pitchFamily="34" charset="0"/>
              </a:rPr>
              <a:t>Fairfax </a:t>
            </a:r>
            <a:r>
              <a:rPr lang="en-US" sz="2000" b="1" err="1">
                <a:solidFill>
                  <a:schemeClr val="tx2">
                    <a:lumMod val="75000"/>
                  </a:schemeClr>
                </a:solidFill>
                <a:latin typeface="Franklin Gothic Medium" panose="020B0603020102020204" pitchFamily="34" charset="0"/>
              </a:rPr>
              <a:t>CommunityScapes</a:t>
            </a:r>
            <a:r>
              <a:rPr lang="en-US" sz="2000">
                <a:solidFill>
                  <a:schemeClr val="tx2">
                    <a:lumMod val="75000"/>
                  </a:schemeClr>
                </a:solidFill>
                <a:latin typeface="Franklin Gothic Medium" panose="020B0603020102020204" pitchFamily="34" charset="0"/>
              </a:rPr>
              <a:t>, a collection of composite indices that will provide the foundation for a quantitative characterization of the county’s social determinants of health and wealth at sub-county level.</a:t>
            </a:r>
          </a:p>
          <a:p>
            <a:endParaRPr lang="en-US">
              <a:latin typeface="Franklin Gothic Medium" panose="020B0603020102020204" pitchFamily="34" charset="0"/>
            </a:endParaRPr>
          </a:p>
        </p:txBody>
      </p:sp>
      <p:sp>
        <p:nvSpPr>
          <p:cNvPr id="4" name="Slide Number Placeholder 3">
            <a:extLst>
              <a:ext uri="{FF2B5EF4-FFF2-40B4-BE49-F238E27FC236}">
                <a16:creationId xmlns:a16="http://schemas.microsoft.com/office/drawing/2014/main" id="{5DD3D358-E14A-4D4F-A803-19A170EC353D}"/>
              </a:ext>
            </a:extLst>
          </p:cNvPr>
          <p:cNvSpPr>
            <a:spLocks noGrp="1"/>
          </p:cNvSpPr>
          <p:nvPr>
            <p:ph type="sldNum" sz="quarter" idx="4"/>
          </p:nvPr>
        </p:nvSpPr>
        <p:spPr/>
        <p:txBody>
          <a:bodyPr/>
          <a:lstStyle/>
          <a:p>
            <a:fld id="{0F418C06-167A-E646-9EF6-18275B625F6B}" type="slidenum">
              <a:rPr lang="en-US" smtClean="0">
                <a:latin typeface="Franklin Gothic Medium" panose="020B0603020102020204" pitchFamily="34" charset="0"/>
              </a:rPr>
              <a:pPr/>
              <a:t>40</a:t>
            </a:fld>
            <a:endParaRPr lang="en-US">
              <a:latin typeface="Franklin Gothic Medium" panose="020B0603020102020204" pitchFamily="34" charset="0"/>
            </a:endParaRPr>
          </a:p>
        </p:txBody>
      </p:sp>
      <p:pic>
        <p:nvPicPr>
          <p:cNvPr id="5" name="Picture 4">
            <a:extLst>
              <a:ext uri="{FF2B5EF4-FFF2-40B4-BE49-F238E27FC236}">
                <a16:creationId xmlns:a16="http://schemas.microsoft.com/office/drawing/2014/main" id="{1EDF9C39-0043-CD44-9491-BD12A94088ED}"/>
              </a:ext>
            </a:extLst>
          </p:cNvPr>
          <p:cNvPicPr>
            <a:picLocks noChangeAspect="1"/>
          </p:cNvPicPr>
          <p:nvPr/>
        </p:nvPicPr>
        <p:blipFill>
          <a:blip r:embed="rId2"/>
          <a:stretch>
            <a:fillRect/>
          </a:stretch>
        </p:blipFill>
        <p:spPr>
          <a:xfrm>
            <a:off x="1403540" y="2867848"/>
            <a:ext cx="6638840" cy="2787060"/>
          </a:xfrm>
          <a:prstGeom prst="rect">
            <a:avLst/>
          </a:prstGeom>
        </p:spPr>
      </p:pic>
    </p:spTree>
    <p:extLst>
      <p:ext uri="{BB962C8B-B14F-4D97-AF65-F5344CB8AC3E}">
        <p14:creationId xmlns:p14="http://schemas.microsoft.com/office/powerpoint/2010/main" val="2516872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2D57F-D9FA-3743-B3AD-C7E725BABB5E}"/>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41</a:t>
            </a:fld>
            <a:endParaRPr lang="en-US">
              <a:latin typeface="Franklin Gothic Medium" panose="020B0603020102020204" pitchFamily="34" charset="0"/>
            </a:endParaRPr>
          </a:p>
        </p:txBody>
      </p:sp>
      <p:sp>
        <p:nvSpPr>
          <p:cNvPr id="2" name="Text Placeholder 1">
            <a:extLst>
              <a:ext uri="{FF2B5EF4-FFF2-40B4-BE49-F238E27FC236}">
                <a16:creationId xmlns:a16="http://schemas.microsoft.com/office/drawing/2014/main" id="{1C94D1AB-B6F7-1B43-A2FB-948465E93769}"/>
              </a:ext>
            </a:extLst>
          </p:cNvPr>
          <p:cNvSpPr>
            <a:spLocks noGrp="1"/>
          </p:cNvSpPr>
          <p:nvPr>
            <p:ph type="body" sz="quarter" idx="13"/>
          </p:nvPr>
        </p:nvSpPr>
        <p:spPr>
          <a:xfrm>
            <a:off x="0" y="1224281"/>
            <a:ext cx="9144000" cy="508150"/>
          </a:xfrm>
        </p:spPr>
        <p:txBody>
          <a:bodyPr/>
          <a:lstStyle/>
          <a:p>
            <a:r>
              <a:rPr lang="en-US">
                <a:latin typeface="Franklin Gothic Medium" panose="020B0603020102020204" pitchFamily="34" charset="0"/>
              </a:rPr>
              <a:t>Team</a:t>
            </a:r>
          </a:p>
        </p:txBody>
      </p:sp>
      <p:sp>
        <p:nvSpPr>
          <p:cNvPr id="7" name="Text Placeholder 6">
            <a:extLst>
              <a:ext uri="{FF2B5EF4-FFF2-40B4-BE49-F238E27FC236}">
                <a16:creationId xmlns:a16="http://schemas.microsoft.com/office/drawing/2014/main" id="{428EE548-CCE0-E64C-AE6C-35382322233A}"/>
              </a:ext>
            </a:extLst>
          </p:cNvPr>
          <p:cNvSpPr>
            <a:spLocks noGrp="1"/>
          </p:cNvSpPr>
          <p:nvPr>
            <p:ph type="body" sz="quarter" idx="14"/>
          </p:nvPr>
        </p:nvSpPr>
        <p:spPr>
          <a:xfrm>
            <a:off x="507279" y="1958364"/>
            <a:ext cx="4064721" cy="383596"/>
          </a:xfrm>
        </p:spPr>
        <p:txBody>
          <a:bodyPr/>
          <a:lstStyle/>
          <a:p>
            <a:r>
              <a:rPr lang="en-US" b="1">
                <a:latin typeface="Franklin Gothic Medium" panose="020B0603020102020204" pitchFamily="34" charset="0"/>
              </a:rPr>
              <a:t>SDAD</a:t>
            </a:r>
          </a:p>
        </p:txBody>
      </p:sp>
      <p:sp>
        <p:nvSpPr>
          <p:cNvPr id="8" name="Text Placeholder 7">
            <a:extLst>
              <a:ext uri="{FF2B5EF4-FFF2-40B4-BE49-F238E27FC236}">
                <a16:creationId xmlns:a16="http://schemas.microsoft.com/office/drawing/2014/main" id="{B363039C-6BFF-6741-A089-6C45E0F7B717}"/>
              </a:ext>
            </a:extLst>
          </p:cNvPr>
          <p:cNvSpPr>
            <a:spLocks noGrp="1"/>
          </p:cNvSpPr>
          <p:nvPr>
            <p:ph type="body" sz="quarter" idx="15"/>
          </p:nvPr>
        </p:nvSpPr>
        <p:spPr>
          <a:xfrm>
            <a:off x="5196455" y="1958363"/>
            <a:ext cx="3948112" cy="3491467"/>
          </a:xfrm>
        </p:spPr>
        <p:txBody>
          <a:bodyPr/>
          <a:lstStyle/>
          <a:p>
            <a:r>
              <a:rPr lang="en-US" b="1">
                <a:latin typeface="Franklin Gothic Medium" panose="020B0603020102020204" pitchFamily="34" charset="0"/>
              </a:rPr>
              <a:t>Sponsors</a:t>
            </a:r>
          </a:p>
        </p:txBody>
      </p:sp>
      <p:pic>
        <p:nvPicPr>
          <p:cNvPr id="5" name="Picture 4">
            <a:extLst>
              <a:ext uri="{FF2B5EF4-FFF2-40B4-BE49-F238E27FC236}">
                <a16:creationId xmlns:a16="http://schemas.microsoft.com/office/drawing/2014/main" id="{6F678689-6E02-DB44-B5E1-5D16EF1192FB}"/>
              </a:ext>
            </a:extLst>
          </p:cNvPr>
          <p:cNvPicPr>
            <a:picLocks noChangeAspect="1"/>
          </p:cNvPicPr>
          <p:nvPr/>
        </p:nvPicPr>
        <p:blipFill>
          <a:blip r:embed="rId2"/>
          <a:stretch>
            <a:fillRect/>
          </a:stretch>
        </p:blipFill>
        <p:spPr>
          <a:xfrm>
            <a:off x="7084247" y="2428198"/>
            <a:ext cx="1648040" cy="2206144"/>
          </a:xfrm>
          <a:prstGeom prst="rect">
            <a:avLst/>
          </a:prstGeom>
          <a:ln>
            <a:solidFill>
              <a:schemeClr val="tx2"/>
            </a:solidFill>
          </a:ln>
        </p:spPr>
      </p:pic>
      <p:pic>
        <p:nvPicPr>
          <p:cNvPr id="6" name="Picture 5">
            <a:extLst>
              <a:ext uri="{FF2B5EF4-FFF2-40B4-BE49-F238E27FC236}">
                <a16:creationId xmlns:a16="http://schemas.microsoft.com/office/drawing/2014/main" id="{7B346E0A-B42E-3B4A-87AB-BB91C5EF9ADD}"/>
              </a:ext>
            </a:extLst>
          </p:cNvPr>
          <p:cNvPicPr>
            <a:picLocks noChangeAspect="1"/>
          </p:cNvPicPr>
          <p:nvPr/>
        </p:nvPicPr>
        <p:blipFill>
          <a:blip r:embed="rId3"/>
          <a:stretch>
            <a:fillRect/>
          </a:stretch>
        </p:blipFill>
        <p:spPr>
          <a:xfrm>
            <a:off x="5269075" y="2438980"/>
            <a:ext cx="1757728" cy="2198956"/>
          </a:xfrm>
          <a:prstGeom prst="rect">
            <a:avLst/>
          </a:prstGeom>
          <a:ln>
            <a:solidFill>
              <a:schemeClr val="tx2"/>
            </a:solidFill>
          </a:ln>
        </p:spPr>
      </p:pic>
      <p:pic>
        <p:nvPicPr>
          <p:cNvPr id="9" name="Picture 8">
            <a:extLst>
              <a:ext uri="{FF2B5EF4-FFF2-40B4-BE49-F238E27FC236}">
                <a16:creationId xmlns:a16="http://schemas.microsoft.com/office/drawing/2014/main" id="{CEE8E867-E545-1245-B5CC-A5E2C54DB2BB}"/>
              </a:ext>
            </a:extLst>
          </p:cNvPr>
          <p:cNvPicPr>
            <a:picLocks noChangeAspect="1"/>
          </p:cNvPicPr>
          <p:nvPr/>
        </p:nvPicPr>
        <p:blipFill>
          <a:blip r:embed="rId4"/>
          <a:stretch>
            <a:fillRect/>
          </a:stretch>
        </p:blipFill>
        <p:spPr>
          <a:xfrm>
            <a:off x="3434586" y="2428595"/>
            <a:ext cx="1674004" cy="2205747"/>
          </a:xfrm>
          <a:prstGeom prst="rect">
            <a:avLst/>
          </a:prstGeom>
          <a:ln>
            <a:solidFill>
              <a:schemeClr val="tx2"/>
            </a:solidFill>
          </a:ln>
        </p:spPr>
      </p:pic>
      <p:pic>
        <p:nvPicPr>
          <p:cNvPr id="10" name="Picture 9">
            <a:extLst>
              <a:ext uri="{FF2B5EF4-FFF2-40B4-BE49-F238E27FC236}">
                <a16:creationId xmlns:a16="http://schemas.microsoft.com/office/drawing/2014/main" id="{FFBF7466-4FC2-454D-9D87-C88579DF022B}"/>
              </a:ext>
            </a:extLst>
          </p:cNvPr>
          <p:cNvPicPr>
            <a:picLocks noChangeAspect="1"/>
          </p:cNvPicPr>
          <p:nvPr/>
        </p:nvPicPr>
        <p:blipFill>
          <a:blip r:embed="rId5"/>
          <a:stretch>
            <a:fillRect/>
          </a:stretch>
        </p:blipFill>
        <p:spPr>
          <a:xfrm>
            <a:off x="1730991" y="2432189"/>
            <a:ext cx="1674004" cy="2205747"/>
          </a:xfrm>
          <a:prstGeom prst="rect">
            <a:avLst/>
          </a:prstGeom>
          <a:ln>
            <a:solidFill>
              <a:schemeClr val="tx2"/>
            </a:solidFill>
          </a:ln>
        </p:spPr>
      </p:pic>
      <p:sp>
        <p:nvSpPr>
          <p:cNvPr id="11" name="Text Placeholder 2">
            <a:extLst>
              <a:ext uri="{FF2B5EF4-FFF2-40B4-BE49-F238E27FC236}">
                <a16:creationId xmlns:a16="http://schemas.microsoft.com/office/drawing/2014/main" id="{67E97ED3-6C20-5C46-9B3C-72FD3C0ACC0B}"/>
              </a:ext>
            </a:extLst>
          </p:cNvPr>
          <p:cNvSpPr txBox="1">
            <a:spLocks/>
          </p:cNvSpPr>
          <p:nvPr/>
        </p:nvSpPr>
        <p:spPr>
          <a:xfrm>
            <a:off x="717038" y="4830453"/>
            <a:ext cx="3010837" cy="706744"/>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a:solidFill>
                  <a:schemeClr val="tx2">
                    <a:lumMod val="75000"/>
                  </a:schemeClr>
                </a:solidFill>
                <a:latin typeface="Franklin Gothic Medium"/>
              </a:rPr>
              <a:t>Teja, Stephanie, Joy, Josh, Vicki, Devika, Nat</a:t>
            </a:r>
            <a:endParaRPr lang="en-US">
              <a:solidFill>
                <a:schemeClr val="tx2">
                  <a:lumMod val="75000"/>
                </a:schemeClr>
              </a:solidFill>
              <a:latin typeface="Franklin Gothic Medium"/>
            </a:endParaRPr>
          </a:p>
        </p:txBody>
      </p:sp>
      <p:sp>
        <p:nvSpPr>
          <p:cNvPr id="12" name="Text Placeholder 2">
            <a:extLst>
              <a:ext uri="{FF2B5EF4-FFF2-40B4-BE49-F238E27FC236}">
                <a16:creationId xmlns:a16="http://schemas.microsoft.com/office/drawing/2014/main" id="{7F8F878A-565F-6C4D-A1B8-B2996661B536}"/>
              </a:ext>
            </a:extLst>
          </p:cNvPr>
          <p:cNvSpPr txBox="1">
            <a:spLocks/>
          </p:cNvSpPr>
          <p:nvPr/>
        </p:nvSpPr>
        <p:spPr>
          <a:xfrm>
            <a:off x="5069808" y="4830453"/>
            <a:ext cx="3798970" cy="706744"/>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a:solidFill>
                  <a:schemeClr val="tx2">
                    <a:lumMod val="75000"/>
                  </a:schemeClr>
                </a:solidFill>
                <a:latin typeface="Franklin Gothic Medium" panose="020B0603020102020204" pitchFamily="34" charset="0"/>
              </a:rPr>
              <a:t>Michelle Gregory,</a:t>
            </a:r>
            <a:r>
              <a:rPr lang="en-US" sz="2000" baseline="30000">
                <a:solidFill>
                  <a:schemeClr val="bg1">
                    <a:lumMod val="65000"/>
                  </a:schemeClr>
                </a:solidFill>
                <a:latin typeface="Franklin Gothic Medium" panose="020B0603020102020204" pitchFamily="34" charset="0"/>
              </a:rPr>
              <a:t>1</a:t>
            </a:r>
            <a:r>
              <a:rPr lang="en-US" sz="2000">
                <a:solidFill>
                  <a:schemeClr val="tx2">
                    <a:lumMod val="75000"/>
                  </a:schemeClr>
                </a:solidFill>
                <a:latin typeface="Franklin Gothic Medium" panose="020B0603020102020204" pitchFamily="34" charset="0"/>
              </a:rPr>
              <a:t> Sophia Dutton,</a:t>
            </a:r>
            <a:r>
              <a:rPr lang="en-US" sz="2000" baseline="30000">
                <a:solidFill>
                  <a:schemeClr val="bg1">
                    <a:lumMod val="65000"/>
                  </a:schemeClr>
                </a:solidFill>
                <a:latin typeface="Franklin Gothic Medium" panose="020B0603020102020204" pitchFamily="34" charset="0"/>
              </a:rPr>
              <a:t>1</a:t>
            </a:r>
            <a:r>
              <a:rPr lang="en-US" sz="2000" baseline="30000">
                <a:solidFill>
                  <a:schemeClr val="tx2">
                    <a:lumMod val="75000"/>
                  </a:schemeClr>
                </a:solidFill>
                <a:latin typeface="Franklin Gothic Medium" panose="020B0603020102020204" pitchFamily="34" charset="0"/>
              </a:rPr>
              <a:t> </a:t>
            </a:r>
            <a:r>
              <a:rPr lang="en-US" sz="2000" err="1">
                <a:solidFill>
                  <a:schemeClr val="tx2">
                    <a:lumMod val="75000"/>
                  </a:schemeClr>
                </a:solidFill>
                <a:latin typeface="Franklin Gothic Medium" panose="020B0603020102020204" pitchFamily="34" charset="0"/>
              </a:rPr>
              <a:t>Kathi</a:t>
            </a:r>
            <a:r>
              <a:rPr lang="en-US" sz="2000">
                <a:solidFill>
                  <a:schemeClr val="tx2">
                    <a:lumMod val="75000"/>
                  </a:schemeClr>
                </a:solidFill>
                <a:latin typeface="Franklin Gothic Medium" panose="020B0603020102020204" pitchFamily="34" charset="0"/>
              </a:rPr>
              <a:t> Huddleston,</a:t>
            </a:r>
            <a:r>
              <a:rPr lang="en-US" sz="2000" baseline="30000">
                <a:solidFill>
                  <a:schemeClr val="bg1">
                    <a:lumMod val="65000"/>
                  </a:schemeClr>
                </a:solidFill>
                <a:latin typeface="Franklin Gothic Medium" panose="020B0603020102020204" pitchFamily="34" charset="0"/>
              </a:rPr>
              <a:t>2</a:t>
            </a:r>
            <a:r>
              <a:rPr lang="en-US" sz="2000">
                <a:solidFill>
                  <a:schemeClr val="tx2">
                    <a:lumMod val="75000"/>
                  </a:schemeClr>
                </a:solidFill>
                <a:latin typeface="Franklin Gothic Medium" panose="020B0603020102020204" pitchFamily="34" charset="0"/>
              </a:rPr>
              <a:t> Sahel Hazrati,</a:t>
            </a:r>
            <a:r>
              <a:rPr lang="en-US" sz="2000" baseline="30000">
                <a:solidFill>
                  <a:schemeClr val="bg1">
                    <a:lumMod val="65000"/>
                  </a:schemeClr>
                </a:solidFill>
                <a:latin typeface="Franklin Gothic Medium" panose="020B0603020102020204" pitchFamily="34" charset="0"/>
              </a:rPr>
              <a:t>2</a:t>
            </a:r>
            <a:r>
              <a:rPr lang="en-US" sz="2000">
                <a:solidFill>
                  <a:schemeClr val="tx2">
                    <a:lumMod val="75000"/>
                  </a:schemeClr>
                </a:solidFill>
                <a:latin typeface="Franklin Gothic Medium" panose="020B0603020102020204" pitchFamily="34" charset="0"/>
              </a:rPr>
              <a:t> Grace Lawrence</a:t>
            </a:r>
            <a:r>
              <a:rPr lang="en-US" sz="2000" baseline="30000">
                <a:solidFill>
                  <a:schemeClr val="bg1">
                    <a:lumMod val="65000"/>
                  </a:schemeClr>
                </a:solidFill>
                <a:latin typeface="Franklin Gothic Medium" panose="020B0603020102020204" pitchFamily="34" charset="0"/>
              </a:rPr>
              <a:t>2</a:t>
            </a:r>
          </a:p>
        </p:txBody>
      </p:sp>
      <p:sp>
        <p:nvSpPr>
          <p:cNvPr id="13" name="TextBox 12">
            <a:extLst>
              <a:ext uri="{FF2B5EF4-FFF2-40B4-BE49-F238E27FC236}">
                <a16:creationId xmlns:a16="http://schemas.microsoft.com/office/drawing/2014/main" id="{CD40C875-1C65-554A-A9D7-8D42C8603908}"/>
              </a:ext>
            </a:extLst>
          </p:cNvPr>
          <p:cNvSpPr txBox="1"/>
          <p:nvPr/>
        </p:nvSpPr>
        <p:spPr>
          <a:xfrm>
            <a:off x="7225398" y="6611588"/>
            <a:ext cx="1918602" cy="307777"/>
          </a:xfrm>
          <a:prstGeom prst="rect">
            <a:avLst/>
          </a:prstGeom>
          <a:noFill/>
        </p:spPr>
        <p:txBody>
          <a:bodyPr wrap="none" rtlCol="0">
            <a:spAutoFit/>
          </a:bodyPr>
          <a:lstStyle/>
          <a:p>
            <a:r>
              <a:rPr lang="en-US" sz="1400" baseline="30000">
                <a:solidFill>
                  <a:schemeClr val="bg1">
                    <a:lumMod val="65000"/>
                  </a:schemeClr>
                </a:solidFill>
                <a:latin typeface="Franklin Gothic Medium" panose="020B0603020102020204" pitchFamily="34" charset="0"/>
              </a:rPr>
              <a:t>1</a:t>
            </a:r>
            <a:r>
              <a:rPr lang="en-US" sz="1400">
                <a:solidFill>
                  <a:schemeClr val="bg1">
                    <a:lumMod val="65000"/>
                  </a:schemeClr>
                </a:solidFill>
                <a:latin typeface="Franklin Gothic Medium" panose="020B0603020102020204" pitchFamily="34" charset="0"/>
              </a:rPr>
              <a:t>Fairfax County, </a:t>
            </a:r>
            <a:r>
              <a:rPr lang="en-US" sz="1400" baseline="30000">
                <a:solidFill>
                  <a:schemeClr val="bg1">
                    <a:lumMod val="65000"/>
                  </a:schemeClr>
                </a:solidFill>
                <a:latin typeface="Franklin Gothic Medium" panose="020B0603020102020204" pitchFamily="34" charset="0"/>
              </a:rPr>
              <a:t>2</a:t>
            </a:r>
            <a:r>
              <a:rPr lang="en-US" sz="1400">
                <a:solidFill>
                  <a:schemeClr val="bg1">
                    <a:lumMod val="65000"/>
                  </a:schemeClr>
                </a:solidFill>
                <a:latin typeface="Franklin Gothic Medium" panose="020B0603020102020204" pitchFamily="34" charset="0"/>
              </a:rPr>
              <a:t>Inova</a:t>
            </a:r>
          </a:p>
        </p:txBody>
      </p:sp>
      <p:pic>
        <p:nvPicPr>
          <p:cNvPr id="3" name="Picture 2" descr="A person in a blue shirt&#10;&#10;Description generated with very high confidence">
            <a:extLst>
              <a:ext uri="{FF2B5EF4-FFF2-40B4-BE49-F238E27FC236}">
                <a16:creationId xmlns:a16="http://schemas.microsoft.com/office/drawing/2014/main" id="{4CD6F109-289D-46A3-ACC5-7895FA524280}"/>
              </a:ext>
            </a:extLst>
          </p:cNvPr>
          <p:cNvPicPr>
            <a:picLocks noChangeAspect="1"/>
          </p:cNvPicPr>
          <p:nvPr/>
        </p:nvPicPr>
        <p:blipFill>
          <a:blip r:embed="rId6"/>
          <a:stretch>
            <a:fillRect/>
          </a:stretch>
        </p:blipFill>
        <p:spPr>
          <a:xfrm>
            <a:off x="24215" y="2431386"/>
            <a:ext cx="1667815" cy="2197592"/>
          </a:xfrm>
          <a:prstGeom prst="rect">
            <a:avLst/>
          </a:prstGeom>
          <a:ln>
            <a:solidFill>
              <a:schemeClr val="accent1"/>
            </a:solidFill>
          </a:ln>
        </p:spPr>
      </p:pic>
    </p:spTree>
    <p:extLst>
      <p:ext uri="{BB962C8B-B14F-4D97-AF65-F5344CB8AC3E}">
        <p14:creationId xmlns:p14="http://schemas.microsoft.com/office/powerpoint/2010/main" val="1059333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2D57F-D9FA-3743-B3AD-C7E725BABB5E}"/>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42</a:t>
            </a:fld>
            <a:endParaRPr lang="en-US">
              <a:latin typeface="Franklin Gothic Medium" panose="020B0603020102020204" pitchFamily="34" charset="0"/>
            </a:endParaRPr>
          </a:p>
        </p:txBody>
      </p:sp>
      <p:sp>
        <p:nvSpPr>
          <p:cNvPr id="2" name="Text Placeholder 1">
            <a:extLst>
              <a:ext uri="{FF2B5EF4-FFF2-40B4-BE49-F238E27FC236}">
                <a16:creationId xmlns:a16="http://schemas.microsoft.com/office/drawing/2014/main" id="{1C94D1AB-B6F7-1B43-A2FB-948465E93769}"/>
              </a:ext>
            </a:extLst>
          </p:cNvPr>
          <p:cNvSpPr>
            <a:spLocks noGrp="1"/>
          </p:cNvSpPr>
          <p:nvPr>
            <p:ph type="body" sz="quarter" idx="13"/>
          </p:nvPr>
        </p:nvSpPr>
        <p:spPr/>
        <p:txBody>
          <a:bodyPr/>
          <a:lstStyle/>
          <a:p>
            <a:r>
              <a:rPr lang="en-US">
                <a:latin typeface="Franklin Gothic Medium" panose="020B0603020102020204" pitchFamily="34" charset="0"/>
              </a:rPr>
              <a:t>Team</a:t>
            </a:r>
          </a:p>
        </p:txBody>
      </p:sp>
      <p:sp>
        <p:nvSpPr>
          <p:cNvPr id="7" name="Text Placeholder 6">
            <a:extLst>
              <a:ext uri="{FF2B5EF4-FFF2-40B4-BE49-F238E27FC236}">
                <a16:creationId xmlns:a16="http://schemas.microsoft.com/office/drawing/2014/main" id="{428EE548-CCE0-E64C-AE6C-35382322233A}"/>
              </a:ext>
            </a:extLst>
          </p:cNvPr>
          <p:cNvSpPr>
            <a:spLocks noGrp="1"/>
          </p:cNvSpPr>
          <p:nvPr>
            <p:ph type="body" sz="quarter" idx="14"/>
          </p:nvPr>
        </p:nvSpPr>
        <p:spPr>
          <a:xfrm>
            <a:off x="3170351" y="2352141"/>
            <a:ext cx="2803297" cy="1787852"/>
          </a:xfrm>
        </p:spPr>
        <p:txBody>
          <a:bodyPr/>
          <a:lstStyle/>
          <a:p>
            <a:r>
              <a:rPr lang="en-US" sz="9600" b="1">
                <a:latin typeface="Franklin Gothic Medium" panose="020B0603020102020204" pitchFamily="34" charset="0"/>
              </a:rPr>
              <a:t>YOU!</a:t>
            </a:r>
          </a:p>
        </p:txBody>
      </p:sp>
      <p:sp>
        <p:nvSpPr>
          <p:cNvPr id="10" name="TextBox 9">
            <a:extLst>
              <a:ext uri="{FF2B5EF4-FFF2-40B4-BE49-F238E27FC236}">
                <a16:creationId xmlns:a16="http://schemas.microsoft.com/office/drawing/2014/main" id="{C992E4CA-BFD2-3941-9E26-AD250CDC4773}"/>
              </a:ext>
            </a:extLst>
          </p:cNvPr>
          <p:cNvSpPr txBox="1"/>
          <p:nvPr/>
        </p:nvSpPr>
        <p:spPr>
          <a:xfrm>
            <a:off x="930009" y="4681029"/>
            <a:ext cx="7652544" cy="523220"/>
          </a:xfrm>
          <a:prstGeom prst="rect">
            <a:avLst/>
          </a:prstGeom>
          <a:noFill/>
        </p:spPr>
        <p:txBody>
          <a:bodyPr wrap="none" rtlCol="0">
            <a:spAutoFit/>
          </a:bodyPr>
          <a:lstStyle/>
          <a:p>
            <a:r>
              <a:rPr lang="en-US" sz="2800" b="1">
                <a:solidFill>
                  <a:schemeClr val="tx2">
                    <a:lumMod val="75000"/>
                  </a:schemeClr>
                </a:solidFill>
                <a:latin typeface="Franklin Gothic Medium" panose="020B0603020102020204" pitchFamily="34" charset="0"/>
              </a:rPr>
              <a:t>2</a:t>
            </a:r>
            <a:r>
              <a:rPr lang="en-US" sz="2800">
                <a:solidFill>
                  <a:schemeClr val="tx2">
                    <a:lumMod val="75000"/>
                  </a:schemeClr>
                </a:solidFill>
                <a:latin typeface="Franklin Gothic Medium" panose="020B0603020102020204" pitchFamily="34" charset="0"/>
              </a:rPr>
              <a:t> graduate students + </a:t>
            </a:r>
            <a:r>
              <a:rPr lang="en-US" sz="2800" b="1">
                <a:solidFill>
                  <a:schemeClr val="tx2">
                    <a:lumMod val="75000"/>
                  </a:schemeClr>
                </a:solidFill>
                <a:latin typeface="Franklin Gothic Medium" panose="020B0603020102020204" pitchFamily="34" charset="0"/>
              </a:rPr>
              <a:t>2</a:t>
            </a:r>
            <a:r>
              <a:rPr lang="en-US" sz="2800">
                <a:solidFill>
                  <a:schemeClr val="tx2">
                    <a:lumMod val="75000"/>
                  </a:schemeClr>
                </a:solidFill>
                <a:latin typeface="Franklin Gothic Medium" panose="020B0603020102020204" pitchFamily="34" charset="0"/>
              </a:rPr>
              <a:t> undergraduate students</a:t>
            </a:r>
          </a:p>
        </p:txBody>
      </p:sp>
    </p:spTree>
    <p:extLst>
      <p:ext uri="{BB962C8B-B14F-4D97-AF65-F5344CB8AC3E}">
        <p14:creationId xmlns:p14="http://schemas.microsoft.com/office/powerpoint/2010/main" val="3562666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F02E8-9686-2E4A-9BF0-858895067A34}"/>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43</a:t>
            </a:fld>
            <a:endParaRPr lang="en-US">
              <a:latin typeface="Franklin Gothic Medium" panose="020B0603020102020204" pitchFamily="34" charset="0"/>
            </a:endParaRPr>
          </a:p>
        </p:txBody>
      </p:sp>
      <p:sp>
        <p:nvSpPr>
          <p:cNvPr id="5" name="Text Placeholder 4">
            <a:extLst>
              <a:ext uri="{FF2B5EF4-FFF2-40B4-BE49-F238E27FC236}">
                <a16:creationId xmlns:a16="http://schemas.microsoft.com/office/drawing/2014/main" id="{AD70837F-C284-EA40-B9FB-04714F34A1A3}"/>
              </a:ext>
            </a:extLst>
          </p:cNvPr>
          <p:cNvSpPr>
            <a:spLocks noGrp="1"/>
          </p:cNvSpPr>
          <p:nvPr>
            <p:ph type="body" sz="quarter" idx="11"/>
          </p:nvPr>
        </p:nvSpPr>
        <p:spPr>
          <a:xfrm>
            <a:off x="0" y="123083"/>
            <a:ext cx="9144000" cy="457200"/>
          </a:xfrm>
        </p:spPr>
        <p:txBody>
          <a:bodyPr/>
          <a:lstStyle/>
          <a:p>
            <a:r>
              <a:rPr lang="en-US">
                <a:solidFill>
                  <a:schemeClr val="accent6">
                    <a:lumMod val="75000"/>
                  </a:schemeClr>
                </a:solidFill>
                <a:latin typeface="Franklin Gothic Medium" panose="020B0603020102020204" pitchFamily="34" charset="0"/>
              </a:rPr>
              <a:t>Deliverables</a:t>
            </a:r>
          </a:p>
        </p:txBody>
      </p:sp>
      <p:pic>
        <p:nvPicPr>
          <p:cNvPr id="7" name="Picture 6">
            <a:extLst>
              <a:ext uri="{FF2B5EF4-FFF2-40B4-BE49-F238E27FC236}">
                <a16:creationId xmlns:a16="http://schemas.microsoft.com/office/drawing/2014/main" id="{D5622103-B6F9-7948-BFB9-FFBF13AA9949}"/>
              </a:ext>
            </a:extLst>
          </p:cNvPr>
          <p:cNvPicPr>
            <a:picLocks noChangeAspect="1"/>
          </p:cNvPicPr>
          <p:nvPr/>
        </p:nvPicPr>
        <p:blipFill>
          <a:blip r:embed="rId2"/>
          <a:stretch>
            <a:fillRect/>
          </a:stretch>
        </p:blipFill>
        <p:spPr>
          <a:xfrm>
            <a:off x="1774434" y="1162164"/>
            <a:ext cx="2365978" cy="1324948"/>
          </a:xfrm>
          <a:prstGeom prst="rect">
            <a:avLst/>
          </a:prstGeom>
          <a:ln>
            <a:solidFill>
              <a:schemeClr val="tx2"/>
            </a:solidFill>
          </a:ln>
        </p:spPr>
      </p:pic>
      <p:pic>
        <p:nvPicPr>
          <p:cNvPr id="10" name="Picture 9">
            <a:extLst>
              <a:ext uri="{FF2B5EF4-FFF2-40B4-BE49-F238E27FC236}">
                <a16:creationId xmlns:a16="http://schemas.microsoft.com/office/drawing/2014/main" id="{0380D9E3-FF46-104B-B6BF-0D620E157747}"/>
              </a:ext>
            </a:extLst>
          </p:cNvPr>
          <p:cNvPicPr>
            <a:picLocks noChangeAspect="1"/>
          </p:cNvPicPr>
          <p:nvPr/>
        </p:nvPicPr>
        <p:blipFill>
          <a:blip r:embed="rId3"/>
          <a:stretch>
            <a:fillRect/>
          </a:stretch>
        </p:blipFill>
        <p:spPr>
          <a:xfrm>
            <a:off x="4991171" y="820701"/>
            <a:ext cx="1846837" cy="2169363"/>
          </a:xfrm>
          <a:prstGeom prst="rect">
            <a:avLst/>
          </a:prstGeom>
          <a:ln>
            <a:solidFill>
              <a:schemeClr val="tx2"/>
            </a:solidFill>
          </a:ln>
        </p:spPr>
      </p:pic>
      <p:pic>
        <p:nvPicPr>
          <p:cNvPr id="11" name="Picture 10">
            <a:extLst>
              <a:ext uri="{FF2B5EF4-FFF2-40B4-BE49-F238E27FC236}">
                <a16:creationId xmlns:a16="http://schemas.microsoft.com/office/drawing/2014/main" id="{CC7DFC24-07AB-3341-A578-30ABC7358A2B}"/>
              </a:ext>
            </a:extLst>
          </p:cNvPr>
          <p:cNvPicPr>
            <a:picLocks noChangeAspect="1"/>
          </p:cNvPicPr>
          <p:nvPr/>
        </p:nvPicPr>
        <p:blipFill rotWithShape="1">
          <a:blip r:embed="rId4"/>
          <a:srcRect l="2075" t="2366" r="23143" b="10763"/>
          <a:stretch/>
        </p:blipFill>
        <p:spPr>
          <a:xfrm>
            <a:off x="1774432" y="3442876"/>
            <a:ext cx="2365978" cy="2131925"/>
          </a:xfrm>
          <a:prstGeom prst="rect">
            <a:avLst/>
          </a:prstGeom>
          <a:ln>
            <a:solidFill>
              <a:schemeClr val="tx2"/>
            </a:solidFill>
          </a:ln>
        </p:spPr>
      </p:pic>
      <p:pic>
        <p:nvPicPr>
          <p:cNvPr id="12" name="Picture 11">
            <a:extLst>
              <a:ext uri="{FF2B5EF4-FFF2-40B4-BE49-F238E27FC236}">
                <a16:creationId xmlns:a16="http://schemas.microsoft.com/office/drawing/2014/main" id="{42197978-57CA-E749-8E3E-9D461B06553D}"/>
              </a:ext>
            </a:extLst>
          </p:cNvPr>
          <p:cNvPicPr>
            <a:picLocks noChangeAspect="1"/>
          </p:cNvPicPr>
          <p:nvPr/>
        </p:nvPicPr>
        <p:blipFill>
          <a:blip r:embed="rId5"/>
          <a:stretch>
            <a:fillRect/>
          </a:stretch>
        </p:blipFill>
        <p:spPr>
          <a:xfrm>
            <a:off x="4804119" y="3442876"/>
            <a:ext cx="2213459" cy="2213459"/>
          </a:xfrm>
          <a:prstGeom prst="rect">
            <a:avLst/>
          </a:prstGeom>
          <a:ln>
            <a:solidFill>
              <a:schemeClr val="tx2"/>
            </a:solidFill>
          </a:ln>
        </p:spPr>
      </p:pic>
      <p:sp>
        <p:nvSpPr>
          <p:cNvPr id="13" name="TextBox 12">
            <a:extLst>
              <a:ext uri="{FF2B5EF4-FFF2-40B4-BE49-F238E27FC236}">
                <a16:creationId xmlns:a16="http://schemas.microsoft.com/office/drawing/2014/main" id="{249785E4-9193-6C4F-BB53-8DB0426A1133}"/>
              </a:ext>
            </a:extLst>
          </p:cNvPr>
          <p:cNvSpPr txBox="1"/>
          <p:nvPr/>
        </p:nvSpPr>
        <p:spPr>
          <a:xfrm>
            <a:off x="1774436" y="2489180"/>
            <a:ext cx="2365974" cy="1107996"/>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Annotated bibliographies</a:t>
            </a:r>
          </a:p>
          <a:p>
            <a:pPr algn="ctr"/>
            <a:r>
              <a:rPr lang="en-US" sz="1200">
                <a:solidFill>
                  <a:schemeClr val="tx2">
                    <a:lumMod val="75000"/>
                  </a:schemeClr>
                </a:solidFill>
                <a:latin typeface="Franklin Gothic Medium" panose="020B0603020102020204" pitchFamily="34" charset="0"/>
              </a:rPr>
              <a:t>on social determinants of health</a:t>
            </a:r>
          </a:p>
          <a:p>
            <a:pPr algn="ctr"/>
            <a:r>
              <a:rPr lang="en-US" sz="1200">
                <a:solidFill>
                  <a:schemeClr val="tx2">
                    <a:lumMod val="75000"/>
                  </a:schemeClr>
                </a:solidFill>
                <a:latin typeface="Franklin Gothic Medium" panose="020B0603020102020204" pitchFamily="34" charset="0"/>
              </a:rPr>
              <a:t>and on related composite indices.</a:t>
            </a:r>
          </a:p>
          <a:p>
            <a:endParaRPr lang="en-US"/>
          </a:p>
        </p:txBody>
      </p:sp>
      <p:sp>
        <p:nvSpPr>
          <p:cNvPr id="14" name="TextBox 13">
            <a:extLst>
              <a:ext uri="{FF2B5EF4-FFF2-40B4-BE49-F238E27FC236}">
                <a16:creationId xmlns:a16="http://schemas.microsoft.com/office/drawing/2014/main" id="{3C537F14-CA4D-404C-85B3-D0A5074F0A36}"/>
              </a:ext>
            </a:extLst>
          </p:cNvPr>
          <p:cNvSpPr txBox="1"/>
          <p:nvPr/>
        </p:nvSpPr>
        <p:spPr>
          <a:xfrm>
            <a:off x="1774432" y="5574801"/>
            <a:ext cx="2358423" cy="830997"/>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Fairfax </a:t>
            </a:r>
            <a:r>
              <a:rPr lang="en-US" sz="1200" err="1">
                <a:solidFill>
                  <a:schemeClr val="tx2">
                    <a:lumMod val="75000"/>
                  </a:schemeClr>
                </a:solidFill>
                <a:latin typeface="Franklin Gothic Medium" panose="020B0603020102020204" pitchFamily="34" charset="0"/>
              </a:rPr>
              <a:t>CommunityScapes</a:t>
            </a:r>
            <a:endParaRPr lang="en-US" sz="1200">
              <a:solidFill>
                <a:schemeClr val="tx2">
                  <a:lumMod val="75000"/>
                </a:schemeClr>
              </a:solidFill>
              <a:latin typeface="Franklin Gothic Medium" panose="020B0603020102020204" pitchFamily="34" charset="0"/>
            </a:endParaRPr>
          </a:p>
          <a:p>
            <a:pPr algn="ctr"/>
            <a:r>
              <a:rPr lang="en-US" sz="1200">
                <a:solidFill>
                  <a:schemeClr val="tx2">
                    <a:lumMod val="75000"/>
                  </a:schemeClr>
                </a:solidFill>
                <a:latin typeface="Franklin Gothic Medium" panose="020B0603020102020204" pitchFamily="34" charset="0"/>
              </a:rPr>
              <a:t>with composite indices and</a:t>
            </a:r>
          </a:p>
          <a:p>
            <a:pPr algn="ctr"/>
            <a:r>
              <a:rPr lang="en-US" sz="1200">
                <a:solidFill>
                  <a:schemeClr val="tx2">
                    <a:lumMod val="75000"/>
                  </a:schemeClr>
                </a:solidFill>
                <a:latin typeface="Franklin Gothic Medium" panose="020B0603020102020204" pitchFamily="34" charset="0"/>
              </a:rPr>
              <a:t>measures of variability.</a:t>
            </a:r>
          </a:p>
          <a:p>
            <a:pPr algn="ctr"/>
            <a:endParaRPr lang="en-US" sz="1200">
              <a:latin typeface="Franklin Gothic Medium" panose="020B0603020102020204" pitchFamily="34" charset="0"/>
            </a:endParaRPr>
          </a:p>
        </p:txBody>
      </p:sp>
      <p:sp>
        <p:nvSpPr>
          <p:cNvPr id="16" name="TextBox 15">
            <a:extLst>
              <a:ext uri="{FF2B5EF4-FFF2-40B4-BE49-F238E27FC236}">
                <a16:creationId xmlns:a16="http://schemas.microsoft.com/office/drawing/2014/main" id="{C2A29671-AF8C-FB40-990C-DB921F5F954C}"/>
              </a:ext>
            </a:extLst>
          </p:cNvPr>
          <p:cNvSpPr txBox="1"/>
          <p:nvPr/>
        </p:nvSpPr>
        <p:spPr>
          <a:xfrm>
            <a:off x="4796214" y="5667134"/>
            <a:ext cx="2229268" cy="738664"/>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SAGE brief(s) for potential online publication.</a:t>
            </a:r>
          </a:p>
          <a:p>
            <a:endParaRPr lang="en-US"/>
          </a:p>
        </p:txBody>
      </p:sp>
      <p:sp>
        <p:nvSpPr>
          <p:cNvPr id="18" name="TextBox 17">
            <a:extLst>
              <a:ext uri="{FF2B5EF4-FFF2-40B4-BE49-F238E27FC236}">
                <a16:creationId xmlns:a16="http://schemas.microsoft.com/office/drawing/2014/main" id="{1CA50075-74FD-C44A-8BE6-5B756A9B208B}"/>
              </a:ext>
            </a:extLst>
          </p:cNvPr>
          <p:cNvSpPr txBox="1"/>
          <p:nvPr/>
        </p:nvSpPr>
        <p:spPr>
          <a:xfrm>
            <a:off x="4804264" y="2991430"/>
            <a:ext cx="2213460" cy="738664"/>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Symposium poster(s) and presentation(s).</a:t>
            </a:r>
          </a:p>
          <a:p>
            <a:endParaRPr lang="en-US"/>
          </a:p>
        </p:txBody>
      </p:sp>
    </p:spTree>
    <p:extLst>
      <p:ext uri="{BB962C8B-B14F-4D97-AF65-F5344CB8AC3E}">
        <p14:creationId xmlns:p14="http://schemas.microsoft.com/office/powerpoint/2010/main" val="2003084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44</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9144000" cy="508150"/>
          </a:xfrm>
        </p:spPr>
        <p:txBody>
          <a:bodyPr vert="horz" anchor="t"/>
          <a:lstStyle/>
          <a:p>
            <a:r>
              <a:rPr lang="en-US" b="1"/>
              <a:t>09-Returning Citizens Reentry Program</a:t>
            </a:r>
            <a:endParaRPr lang="en-US"/>
          </a:p>
        </p:txBody>
      </p:sp>
      <p:sp>
        <p:nvSpPr>
          <p:cNvPr id="4" name="Text Placeholder 3">
            <a:extLst>
              <a:ext uri="{FF2B5EF4-FFF2-40B4-BE49-F238E27FC236}">
                <a16:creationId xmlns:a16="http://schemas.microsoft.com/office/drawing/2014/main" id="{E5B8C825-BF92-4BC9-B345-09246AE0516E}"/>
              </a:ext>
            </a:extLst>
          </p:cNvPr>
          <p:cNvSpPr>
            <a:spLocks noGrp="1"/>
          </p:cNvSpPr>
          <p:nvPr>
            <p:ph type="body" sz="quarter" idx="14"/>
          </p:nvPr>
        </p:nvSpPr>
        <p:spPr>
          <a:xfrm>
            <a:off x="268857" y="1964427"/>
            <a:ext cx="6068204" cy="1126706"/>
          </a:xfrm>
        </p:spPr>
        <p:txBody>
          <a:bodyPr vert="horz" anchor="t"/>
          <a:lstStyle/>
          <a:p>
            <a:pPr marL="285750" indent="-285750">
              <a:buFont typeface="Arial"/>
              <a:buChar char="•"/>
            </a:pPr>
            <a:r>
              <a:rPr lang="en-US" sz="1400"/>
              <a:t>Since the spring of 2011, UVA’s Darden Graduate School of Business Administration and Virginia’s Department of Corrections (VADOC) have partnered to provide entrepreneurship training at the Dillwyn and Fluvanna Correctional Centers</a:t>
            </a:r>
            <a:endParaRPr lang="en-US"/>
          </a:p>
        </p:txBody>
      </p:sp>
      <p:sp>
        <p:nvSpPr>
          <p:cNvPr id="16" name="Text Placeholder 3">
            <a:extLst>
              <a:ext uri="{FF2B5EF4-FFF2-40B4-BE49-F238E27FC236}">
                <a16:creationId xmlns:a16="http://schemas.microsoft.com/office/drawing/2014/main" id="{732F9B45-58D5-4BA3-A722-001FAF5B98E4}"/>
              </a:ext>
            </a:extLst>
          </p:cNvPr>
          <p:cNvSpPr txBox="1">
            <a:spLocks/>
          </p:cNvSpPr>
          <p:nvPr/>
        </p:nvSpPr>
        <p:spPr>
          <a:xfrm>
            <a:off x="79795" y="1584865"/>
            <a:ext cx="6197600" cy="382678"/>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Project Background</a:t>
            </a:r>
          </a:p>
        </p:txBody>
      </p:sp>
      <p:pic>
        <p:nvPicPr>
          <p:cNvPr id="5" name="Picture 4" descr="A person holding a sign posing for the camera&#10;&#10;Description generated with high confidence">
            <a:extLst>
              <a:ext uri="{FF2B5EF4-FFF2-40B4-BE49-F238E27FC236}">
                <a16:creationId xmlns:a16="http://schemas.microsoft.com/office/drawing/2014/main" id="{86BBE27A-42B9-4E12-9E4F-FB857B6A4FE3}"/>
              </a:ext>
            </a:extLst>
          </p:cNvPr>
          <p:cNvPicPr>
            <a:picLocks noChangeAspect="1"/>
          </p:cNvPicPr>
          <p:nvPr/>
        </p:nvPicPr>
        <p:blipFill>
          <a:blip r:embed="rId2"/>
          <a:stretch>
            <a:fillRect/>
          </a:stretch>
        </p:blipFill>
        <p:spPr>
          <a:xfrm>
            <a:off x="6313188" y="1892540"/>
            <a:ext cx="2604785" cy="1571482"/>
          </a:xfrm>
          <a:prstGeom prst="rect">
            <a:avLst/>
          </a:prstGeom>
          <a:effectLst>
            <a:softEdge rad="63500"/>
          </a:effectLst>
        </p:spPr>
      </p:pic>
      <p:sp>
        <p:nvSpPr>
          <p:cNvPr id="11" name="Text Placeholder 3">
            <a:extLst>
              <a:ext uri="{FF2B5EF4-FFF2-40B4-BE49-F238E27FC236}">
                <a16:creationId xmlns:a16="http://schemas.microsoft.com/office/drawing/2014/main" id="{94075DFD-654C-498D-9603-47C3347A0938}"/>
              </a:ext>
            </a:extLst>
          </p:cNvPr>
          <p:cNvSpPr txBox="1">
            <a:spLocks/>
          </p:cNvSpPr>
          <p:nvPr/>
        </p:nvSpPr>
        <p:spPr>
          <a:xfrm>
            <a:off x="268857" y="2902549"/>
            <a:ext cx="6068204" cy="1126706"/>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a:spcAft>
                <a:spcPts val="1800"/>
              </a:spcAft>
              <a:buFont typeface="Arial,Sans-Serif"/>
              <a:buChar char="•"/>
            </a:pPr>
            <a:r>
              <a:rPr lang="en-US" sz="1400"/>
              <a:t>As a component of VADOC’s Resilience Education Programing, the Entrepreneurial Re-Entry Program addresses learning related to financial capability, personal finance, entrepreneurship, and foundations in business all taught by MBA students within Darden</a:t>
            </a:r>
          </a:p>
          <a:p>
            <a:pPr marL="257175" indent="-257175">
              <a:spcAft>
                <a:spcPts val="1800"/>
              </a:spcAft>
              <a:buFont typeface="Arial,Sans-Serif"/>
              <a:buChar char="•"/>
            </a:pPr>
            <a:r>
              <a:rPr lang="en-US" sz="1400"/>
              <a:t>The goal of the program is to provide offenders with the personal and professional skills that promote financial stability and self-employment prior to release so that these individuals can have increased employment opportunities and options once they re-enter society as citizens</a:t>
            </a:r>
          </a:p>
          <a:p>
            <a:pPr marL="257175" indent="-257175">
              <a:spcAft>
                <a:spcPts val="900"/>
              </a:spcAft>
              <a:buFont typeface="Arial,Sans-Serif"/>
              <a:buChar char="•"/>
            </a:pPr>
            <a:r>
              <a:rPr lang="en-US" sz="1400"/>
              <a:t>Because the program is still in its early stages, there is little research evaluating its impact on prisoners once released (e.g., employment, recidivism)</a:t>
            </a:r>
          </a:p>
          <a:p>
            <a:endParaRPr lang="en-US" sz="1400"/>
          </a:p>
          <a:p>
            <a:endParaRPr lang="en-US" sz="1400"/>
          </a:p>
        </p:txBody>
      </p:sp>
    </p:spTree>
    <p:extLst>
      <p:ext uri="{BB962C8B-B14F-4D97-AF65-F5344CB8AC3E}">
        <p14:creationId xmlns:p14="http://schemas.microsoft.com/office/powerpoint/2010/main" val="407958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65340" y="438799"/>
            <a:ext cx="9144000" cy="342900"/>
          </a:xfrm>
        </p:spPr>
        <p:txBody>
          <a:bodyPr/>
          <a:lstStyle/>
          <a:p>
            <a:r>
              <a:rPr lang="en-US"/>
              <a:t>Research Proposal</a:t>
            </a:r>
          </a:p>
        </p:txBody>
      </p:sp>
      <p:sp>
        <p:nvSpPr>
          <p:cNvPr id="5" name="Text Placeholder 4"/>
          <p:cNvSpPr>
            <a:spLocks noGrp="1"/>
          </p:cNvSpPr>
          <p:nvPr>
            <p:ph type="body" sz="quarter" idx="11"/>
          </p:nvPr>
        </p:nvSpPr>
        <p:spPr>
          <a:xfrm>
            <a:off x="823353" y="1276686"/>
            <a:ext cx="7612724" cy="3009900"/>
          </a:xfrm>
        </p:spPr>
        <p:txBody>
          <a:bodyPr vert="horz" anchor="t"/>
          <a:lstStyle/>
          <a:p>
            <a:pPr>
              <a:spcAft>
                <a:spcPts val="1350"/>
              </a:spcAft>
            </a:pPr>
            <a:r>
              <a:rPr lang="en-US" b="1"/>
              <a:t>Literature Review: </a:t>
            </a:r>
            <a:r>
              <a:rPr lang="en-US"/>
              <a:t>Synthesize the research on education while incarcerated and identify potential gaps</a:t>
            </a:r>
          </a:p>
          <a:p>
            <a:pPr>
              <a:spcAft>
                <a:spcPts val="1350"/>
              </a:spcAft>
            </a:pPr>
            <a:r>
              <a:rPr lang="en-US" b="1"/>
              <a:t>Research Question Identification</a:t>
            </a:r>
            <a:r>
              <a:rPr lang="en-US"/>
              <a:t>: Develop research questions that can inform the resilience education program</a:t>
            </a:r>
          </a:p>
          <a:p>
            <a:pPr>
              <a:spcAft>
                <a:spcPts val="1350"/>
              </a:spcAft>
            </a:pPr>
            <a:r>
              <a:rPr lang="en-US" b="1"/>
              <a:t>Data Discovery</a:t>
            </a:r>
            <a:r>
              <a:rPr lang="en-US"/>
              <a:t>: Identify pre-existing data sources to support research study design</a:t>
            </a:r>
          </a:p>
          <a:p>
            <a:pPr>
              <a:spcAft>
                <a:spcPts val="1350"/>
              </a:spcAft>
            </a:pPr>
            <a:r>
              <a:rPr lang="en-US" b="1"/>
              <a:t>Data Analysis</a:t>
            </a:r>
            <a:r>
              <a:rPr lang="en-US"/>
              <a:t>: Analyze available data sources </a:t>
            </a:r>
          </a:p>
          <a:p>
            <a:pPr>
              <a:spcAft>
                <a:spcPts val="1350"/>
              </a:spcAft>
            </a:pPr>
            <a:r>
              <a:rPr lang="en-US" b="1"/>
              <a:t>Memorandum of Recommendations</a:t>
            </a:r>
            <a:r>
              <a:rPr lang="en-US"/>
              <a:t>: Provide recommendations on study design to evaluate the resilience education program </a:t>
            </a:r>
          </a:p>
          <a:p>
            <a:endParaRPr lang="en-US"/>
          </a:p>
          <a:p>
            <a:endParaRPr lang="en-US" sz="1500"/>
          </a:p>
        </p:txBody>
      </p:sp>
    </p:spTree>
    <p:extLst>
      <p:ext uri="{BB962C8B-B14F-4D97-AF65-F5344CB8AC3E}">
        <p14:creationId xmlns:p14="http://schemas.microsoft.com/office/powerpoint/2010/main" val="1181562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6943" y="507387"/>
            <a:ext cx="9144000" cy="342900"/>
          </a:xfrm>
        </p:spPr>
        <p:txBody>
          <a:bodyPr/>
          <a:lstStyle/>
          <a:p>
            <a:r>
              <a:rPr lang="en-US"/>
              <a:t>Skills Desired and Developed</a:t>
            </a:r>
          </a:p>
        </p:txBody>
      </p:sp>
      <p:sp>
        <p:nvSpPr>
          <p:cNvPr id="5" name="Text Placeholder 4"/>
          <p:cNvSpPr>
            <a:spLocks noGrp="1"/>
          </p:cNvSpPr>
          <p:nvPr>
            <p:ph type="body" sz="quarter" idx="11"/>
          </p:nvPr>
        </p:nvSpPr>
        <p:spPr>
          <a:xfrm>
            <a:off x="1005865" y="1277656"/>
            <a:ext cx="6499667" cy="3638909"/>
          </a:xfrm>
        </p:spPr>
        <p:txBody>
          <a:bodyPr vert="horz" anchor="t"/>
          <a:lstStyle/>
          <a:p>
            <a:pPr>
              <a:spcAft>
                <a:spcPts val="900"/>
              </a:spcAft>
            </a:pPr>
            <a:r>
              <a:rPr lang="en-US" b="1"/>
              <a:t>Skills Desired: </a:t>
            </a:r>
          </a:p>
          <a:p>
            <a:pPr lvl="1">
              <a:spcAft>
                <a:spcPts val="900"/>
              </a:spcAft>
            </a:pPr>
            <a:r>
              <a:rPr lang="en-US" sz="1600">
                <a:solidFill>
                  <a:schemeClr val="tx2">
                    <a:lumMod val="75000"/>
                  </a:schemeClr>
                </a:solidFill>
                <a:latin typeface="ITC Franklin Gothic Std Book Compressed"/>
              </a:rPr>
              <a:t>Creativity, interest in research design, empathy</a:t>
            </a:r>
          </a:p>
          <a:p>
            <a:r>
              <a:rPr lang="en-US" b="1"/>
              <a:t>Skills Developed: </a:t>
            </a:r>
          </a:p>
          <a:p>
            <a:pPr lvl="1">
              <a:spcAft>
                <a:spcPts val="450"/>
              </a:spcAft>
            </a:pPr>
            <a:r>
              <a:rPr lang="en-US" sz="1600">
                <a:solidFill>
                  <a:schemeClr val="tx2">
                    <a:lumMod val="75000"/>
                  </a:schemeClr>
                </a:solidFill>
                <a:latin typeface="ITC Franklin Gothic Std Book Compressed"/>
              </a:rPr>
              <a:t>Learn how to ‘get smart’ on a topic to develop a project from the nascent stages of research planning and design</a:t>
            </a:r>
          </a:p>
          <a:p>
            <a:pPr lvl="1">
              <a:spcAft>
                <a:spcPts val="450"/>
              </a:spcAft>
            </a:pPr>
            <a:r>
              <a:rPr lang="en-US" sz="1600">
                <a:solidFill>
                  <a:schemeClr val="tx2">
                    <a:lumMod val="75000"/>
                  </a:schemeClr>
                </a:solidFill>
                <a:latin typeface="ITC Franklin Gothic Std Book Compressed"/>
              </a:rPr>
              <a:t>Learn how to synthesize the research literature and identify empirical gaps</a:t>
            </a:r>
          </a:p>
          <a:p>
            <a:pPr lvl="1">
              <a:spcAft>
                <a:spcPts val="450"/>
              </a:spcAft>
            </a:pPr>
            <a:r>
              <a:rPr lang="en-US" sz="1600">
                <a:solidFill>
                  <a:schemeClr val="tx2">
                    <a:lumMod val="75000"/>
                  </a:schemeClr>
                </a:solidFill>
                <a:latin typeface="ITC Franklin Gothic Std Book Compressed"/>
              </a:rPr>
              <a:t>Learn how to discover and analyze data sources to use in support of research planning</a:t>
            </a:r>
          </a:p>
          <a:p>
            <a:pPr lvl="1">
              <a:spcAft>
                <a:spcPts val="450"/>
              </a:spcAft>
            </a:pPr>
            <a:r>
              <a:rPr lang="en-US" sz="1600">
                <a:solidFill>
                  <a:schemeClr val="tx2">
                    <a:lumMod val="75000"/>
                  </a:schemeClr>
                </a:solidFill>
                <a:latin typeface="ITC Franklin Gothic Std Book Compressed"/>
              </a:rPr>
              <a:t>Learn how to design a study for program evaluation</a:t>
            </a:r>
          </a:p>
          <a:p>
            <a:pPr lvl="1">
              <a:spcAft>
                <a:spcPts val="450"/>
              </a:spcAft>
            </a:pPr>
            <a:r>
              <a:rPr lang="en-US" sz="1600">
                <a:solidFill>
                  <a:schemeClr val="tx2">
                    <a:lumMod val="75000"/>
                  </a:schemeClr>
                </a:solidFill>
                <a:latin typeface="ITC Franklin Gothic Std Book Compressed"/>
              </a:rPr>
              <a:t>Learn to communicate and provide stakeholders with recommendations</a:t>
            </a:r>
          </a:p>
          <a:p>
            <a:pPr lvl="1"/>
            <a:endParaRPr lang="en-US" sz="1400">
              <a:solidFill>
                <a:schemeClr val="tx2">
                  <a:lumMod val="75000"/>
                </a:schemeClr>
              </a:solidFill>
              <a:latin typeface="ITC Franklin Gothic Std Book Compressed"/>
            </a:endParaRPr>
          </a:p>
          <a:p>
            <a:endParaRPr lang="en-US" sz="1400"/>
          </a:p>
          <a:p>
            <a:endParaRPr lang="en-US" sz="1400"/>
          </a:p>
          <a:p>
            <a:endParaRPr lang="en-US" sz="1400"/>
          </a:p>
          <a:p>
            <a:endParaRPr lang="en-US" sz="1400"/>
          </a:p>
        </p:txBody>
      </p:sp>
    </p:spTree>
    <p:extLst>
      <p:ext uri="{BB962C8B-B14F-4D97-AF65-F5344CB8AC3E}">
        <p14:creationId xmlns:p14="http://schemas.microsoft.com/office/powerpoint/2010/main" val="626472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726" y="776370"/>
            <a:ext cx="9144000" cy="342900"/>
          </a:xfrm>
        </p:spPr>
        <p:txBody>
          <a:bodyPr/>
          <a:lstStyle/>
          <a:p>
            <a:r>
              <a:rPr lang="en-US"/>
              <a:t>Project Team</a:t>
            </a:r>
          </a:p>
        </p:txBody>
      </p:sp>
      <p:sp>
        <p:nvSpPr>
          <p:cNvPr id="5" name="Text Placeholder 4"/>
          <p:cNvSpPr>
            <a:spLocks noGrp="1"/>
          </p:cNvSpPr>
          <p:nvPr>
            <p:ph type="body" sz="quarter" idx="11"/>
          </p:nvPr>
        </p:nvSpPr>
        <p:spPr>
          <a:xfrm>
            <a:off x="825735" y="3852567"/>
            <a:ext cx="2041532" cy="933386"/>
          </a:xfrm>
        </p:spPr>
        <p:txBody>
          <a:bodyPr vert="horz" anchor="t"/>
          <a:lstStyle/>
          <a:p>
            <a:pPr marL="0" indent="0" algn="ctr">
              <a:buNone/>
            </a:pPr>
            <a:r>
              <a:rPr lang="en-US" sz="1200"/>
              <a:t>Initiator</a:t>
            </a:r>
          </a:p>
          <a:p>
            <a:pPr marL="0" indent="0" algn="ctr">
              <a:buNone/>
            </a:pPr>
            <a:r>
              <a:rPr lang="en-US" sz="1200"/>
              <a:t>Gregory Fairchild</a:t>
            </a:r>
          </a:p>
          <a:p>
            <a:pPr marL="0" indent="0" algn="ctr">
              <a:buNone/>
            </a:pPr>
            <a:r>
              <a:rPr lang="en-US" sz="1200"/>
              <a:t>Associate Dean and Research Professor </a:t>
            </a:r>
            <a:endParaRPr lang="en-US"/>
          </a:p>
          <a:p>
            <a:pPr marL="0" indent="0" algn="ctr">
              <a:buNone/>
            </a:pPr>
            <a:r>
              <a:rPr lang="en-US" sz="1200"/>
              <a:t>Darden Graduate School of Business Administration</a:t>
            </a:r>
          </a:p>
        </p:txBody>
      </p:sp>
      <p:pic>
        <p:nvPicPr>
          <p:cNvPr id="3" name="Picture 2"/>
          <p:cNvPicPr>
            <a:picLocks noChangeAspect="1"/>
          </p:cNvPicPr>
          <p:nvPr/>
        </p:nvPicPr>
        <p:blipFill>
          <a:blip r:embed="rId3"/>
          <a:stretch>
            <a:fillRect/>
          </a:stretch>
        </p:blipFill>
        <p:spPr>
          <a:xfrm>
            <a:off x="825734" y="1729149"/>
            <a:ext cx="1876113" cy="2123419"/>
          </a:xfrm>
          <a:prstGeom prst="rect">
            <a:avLst/>
          </a:prstGeom>
          <a:effectLst>
            <a:softEdge rad="63500"/>
          </a:effectLst>
        </p:spPr>
      </p:pic>
      <p:pic>
        <p:nvPicPr>
          <p:cNvPr id="2" name="Picture 1"/>
          <p:cNvPicPr>
            <a:picLocks noChangeAspect="1"/>
          </p:cNvPicPr>
          <p:nvPr/>
        </p:nvPicPr>
        <p:blipFill>
          <a:blip r:embed="rId4"/>
          <a:stretch>
            <a:fillRect/>
          </a:stretch>
        </p:blipFill>
        <p:spPr>
          <a:xfrm>
            <a:off x="2986438" y="1740233"/>
            <a:ext cx="1595985" cy="2112334"/>
          </a:xfrm>
          <a:prstGeom prst="rect">
            <a:avLst/>
          </a:prstGeom>
          <a:effectLst>
            <a:softEdge rad="63500"/>
          </a:effectLst>
        </p:spPr>
      </p:pic>
      <p:sp>
        <p:nvSpPr>
          <p:cNvPr id="7" name="Text Placeholder 4"/>
          <p:cNvSpPr txBox="1">
            <a:spLocks/>
          </p:cNvSpPr>
          <p:nvPr/>
        </p:nvSpPr>
        <p:spPr>
          <a:xfrm>
            <a:off x="6593231" y="3852567"/>
            <a:ext cx="2140644" cy="625157"/>
          </a:xfrm>
          <a:prstGeom prst="rect">
            <a:avLst/>
          </a:prstGeom>
        </p:spPr>
        <p:txBody>
          <a:bodyPr vert="horz" anchor="t"/>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200"/>
          </a:p>
          <a:p>
            <a:pPr marL="0" indent="0" algn="ctr">
              <a:buFont typeface="Arial"/>
              <a:buNone/>
            </a:pPr>
            <a:r>
              <a:rPr lang="en-US" sz="1200"/>
              <a:t>Aaron Schroeder</a:t>
            </a:r>
          </a:p>
          <a:p>
            <a:pPr marL="0" indent="0" algn="ctr">
              <a:buNone/>
            </a:pPr>
            <a:r>
              <a:rPr lang="en-US" sz="1200"/>
              <a:t>Research Associate  Professor</a:t>
            </a:r>
            <a:endParaRPr lang="en-US"/>
          </a:p>
          <a:p>
            <a:pPr marL="0" indent="0" algn="ctr">
              <a:buFont typeface="Arial"/>
              <a:buNone/>
            </a:pPr>
            <a:r>
              <a:rPr lang="en-US" sz="1200"/>
              <a:t>SDAD</a:t>
            </a:r>
          </a:p>
        </p:txBody>
      </p:sp>
      <p:pic>
        <p:nvPicPr>
          <p:cNvPr id="8" name="Picture 7"/>
          <p:cNvPicPr>
            <a:picLocks noChangeAspect="1"/>
          </p:cNvPicPr>
          <p:nvPr/>
        </p:nvPicPr>
        <p:blipFill>
          <a:blip r:embed="rId5"/>
          <a:stretch>
            <a:fillRect/>
          </a:stretch>
        </p:blipFill>
        <p:spPr>
          <a:xfrm>
            <a:off x="6667023" y="1768571"/>
            <a:ext cx="1574575" cy="2083996"/>
          </a:xfrm>
          <a:prstGeom prst="rect">
            <a:avLst/>
          </a:prstGeom>
          <a:effectLst>
            <a:softEdge rad="63500"/>
          </a:effectLst>
        </p:spPr>
      </p:pic>
      <p:sp>
        <p:nvSpPr>
          <p:cNvPr id="9" name="Text Placeholder 4"/>
          <p:cNvSpPr txBox="1">
            <a:spLocks/>
          </p:cNvSpPr>
          <p:nvPr/>
        </p:nvSpPr>
        <p:spPr>
          <a:xfrm>
            <a:off x="2868786" y="3852567"/>
            <a:ext cx="1928578" cy="625157"/>
          </a:xfrm>
          <a:prstGeom prst="rect">
            <a:avLst/>
          </a:prstGeom>
        </p:spPr>
        <p:txBody>
          <a:bodyPr vert="horz" anchor="t"/>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200"/>
              <a:t>Lead</a:t>
            </a:r>
          </a:p>
          <a:p>
            <a:pPr marL="0" indent="0" algn="ctr">
              <a:buFont typeface="Arial"/>
              <a:buNone/>
            </a:pPr>
            <a:r>
              <a:rPr lang="en-US" sz="1200"/>
              <a:t>Nathaniel (“Nat”) Ratcliff</a:t>
            </a:r>
          </a:p>
          <a:p>
            <a:pPr marL="0" indent="0" algn="ctr">
              <a:buNone/>
            </a:pPr>
            <a:r>
              <a:rPr lang="en-US" sz="1200"/>
              <a:t>Research Assistant Professor</a:t>
            </a:r>
          </a:p>
          <a:p>
            <a:pPr marL="0" indent="0" algn="ctr">
              <a:buFont typeface="Arial"/>
              <a:buNone/>
            </a:pPr>
            <a:r>
              <a:rPr lang="en-US" sz="1200"/>
              <a:t>SDAD</a:t>
            </a:r>
          </a:p>
        </p:txBody>
      </p:sp>
      <p:pic>
        <p:nvPicPr>
          <p:cNvPr id="10" name="Picture 9"/>
          <p:cNvPicPr>
            <a:picLocks noChangeAspect="1"/>
          </p:cNvPicPr>
          <p:nvPr/>
        </p:nvPicPr>
        <p:blipFill>
          <a:blip r:embed="rId6"/>
          <a:stretch>
            <a:fillRect/>
          </a:stretch>
        </p:blipFill>
        <p:spPr>
          <a:xfrm>
            <a:off x="4867013" y="1770136"/>
            <a:ext cx="1573392" cy="2082431"/>
          </a:xfrm>
          <a:prstGeom prst="rect">
            <a:avLst/>
          </a:prstGeom>
          <a:effectLst>
            <a:softEdge rad="63500"/>
          </a:effectLst>
        </p:spPr>
      </p:pic>
      <p:sp>
        <p:nvSpPr>
          <p:cNvPr id="11" name="Text Placeholder 4"/>
          <p:cNvSpPr txBox="1">
            <a:spLocks/>
          </p:cNvSpPr>
          <p:nvPr/>
        </p:nvSpPr>
        <p:spPr>
          <a:xfrm>
            <a:off x="4756954" y="3853141"/>
            <a:ext cx="1770428" cy="625157"/>
          </a:xfrm>
          <a:prstGeom prst="rect">
            <a:avLst/>
          </a:prstGeom>
        </p:spPr>
        <p:txBody>
          <a:bodyPr vert="horz" anchor="t"/>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200"/>
          </a:p>
          <a:p>
            <a:pPr marL="0" indent="0" algn="ctr">
              <a:buFont typeface="Arial"/>
              <a:buNone/>
            </a:pPr>
            <a:r>
              <a:rPr lang="en-US" sz="1200"/>
              <a:t>Gizem Korkmaz</a:t>
            </a:r>
          </a:p>
          <a:p>
            <a:pPr marL="0" indent="0" algn="ctr">
              <a:buNone/>
            </a:pPr>
            <a:r>
              <a:rPr lang="en-US" sz="1200"/>
              <a:t>Research Associate Professor</a:t>
            </a:r>
          </a:p>
          <a:p>
            <a:pPr marL="0" indent="0" algn="ctr">
              <a:buFont typeface="Arial"/>
              <a:buNone/>
            </a:pPr>
            <a:r>
              <a:rPr lang="en-US" sz="1200"/>
              <a:t>SDAD</a:t>
            </a:r>
          </a:p>
        </p:txBody>
      </p:sp>
      <p:sp>
        <p:nvSpPr>
          <p:cNvPr id="12" name="Text Placeholder 4"/>
          <p:cNvSpPr txBox="1">
            <a:spLocks/>
          </p:cNvSpPr>
          <p:nvPr/>
        </p:nvSpPr>
        <p:spPr>
          <a:xfrm>
            <a:off x="901521" y="5081965"/>
            <a:ext cx="7362524" cy="625157"/>
          </a:xfrm>
          <a:prstGeom prst="rect">
            <a:avLst/>
          </a:prstGeom>
        </p:spPr>
        <p:txBody>
          <a:bodyPr vert="horz"/>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200"/>
          </a:p>
          <a:p>
            <a:pPr marL="0" indent="0" algn="ctr">
              <a:buNone/>
            </a:pPr>
            <a:r>
              <a:rPr lang="en-US" sz="1800"/>
              <a:t>Along with Bayoán Santiago, Joel Thurston, and </a:t>
            </a:r>
            <a:r>
              <a:rPr lang="en-US" sz="1800" u="sng">
                <a:solidFill>
                  <a:srgbClr val="FF0000"/>
                </a:solidFill>
              </a:rPr>
              <a:t>YOU</a:t>
            </a:r>
            <a:endParaRPr lang="en-US" sz="1800">
              <a:solidFill>
                <a:schemeClr val="tx1"/>
              </a:solidFill>
            </a:endParaRPr>
          </a:p>
        </p:txBody>
      </p:sp>
    </p:spTree>
    <p:extLst>
      <p:ext uri="{BB962C8B-B14F-4D97-AF65-F5344CB8AC3E}">
        <p14:creationId xmlns:p14="http://schemas.microsoft.com/office/powerpoint/2010/main" val="2129175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48</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9144000" cy="508150"/>
          </a:xfrm>
        </p:spPr>
        <p:txBody>
          <a:bodyPr vert="horz" anchor="t"/>
          <a:lstStyle/>
          <a:p>
            <a:r>
              <a:rPr lang="en-US" b="1"/>
              <a:t>09-Returning Citizens Reentry Program</a:t>
            </a:r>
            <a:endParaRPr lang="en-US"/>
          </a:p>
        </p:txBody>
      </p:sp>
      <p:sp>
        <p:nvSpPr>
          <p:cNvPr id="4" name="Text Placeholder 3">
            <a:extLst>
              <a:ext uri="{FF2B5EF4-FFF2-40B4-BE49-F238E27FC236}">
                <a16:creationId xmlns:a16="http://schemas.microsoft.com/office/drawing/2014/main" id="{E5B8C825-BF92-4BC9-B345-09246AE0516E}"/>
              </a:ext>
            </a:extLst>
          </p:cNvPr>
          <p:cNvSpPr>
            <a:spLocks noGrp="1"/>
          </p:cNvSpPr>
          <p:nvPr>
            <p:ph type="body" sz="quarter" idx="14"/>
          </p:nvPr>
        </p:nvSpPr>
        <p:spPr>
          <a:xfrm>
            <a:off x="268857" y="1964427"/>
            <a:ext cx="6068204" cy="1126706"/>
          </a:xfrm>
        </p:spPr>
        <p:txBody>
          <a:bodyPr vert="horz" anchor="t"/>
          <a:lstStyle/>
          <a:p>
            <a:pPr marL="285750" indent="-285750">
              <a:buFont typeface="Arial"/>
              <a:buChar char="•"/>
            </a:pPr>
            <a:r>
              <a:rPr lang="en-US" sz="1400"/>
              <a:t>Since the spring of 2011, UVA’s Darden Graduate School of Business Administration and Virginia’s Department of Corrections (VADOC) have partnered to provide entrepreneurship training at the Dillwyn and Fluvanna Correctional Centers</a:t>
            </a:r>
            <a:endParaRPr lang="en-US"/>
          </a:p>
        </p:txBody>
      </p:sp>
      <p:sp>
        <p:nvSpPr>
          <p:cNvPr id="16" name="Text Placeholder 3">
            <a:extLst>
              <a:ext uri="{FF2B5EF4-FFF2-40B4-BE49-F238E27FC236}">
                <a16:creationId xmlns:a16="http://schemas.microsoft.com/office/drawing/2014/main" id="{732F9B45-58D5-4BA3-A722-001FAF5B98E4}"/>
              </a:ext>
            </a:extLst>
          </p:cNvPr>
          <p:cNvSpPr txBox="1">
            <a:spLocks/>
          </p:cNvSpPr>
          <p:nvPr/>
        </p:nvSpPr>
        <p:spPr>
          <a:xfrm>
            <a:off x="79795" y="1584865"/>
            <a:ext cx="6197600" cy="382678"/>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Project Background</a:t>
            </a:r>
          </a:p>
        </p:txBody>
      </p:sp>
      <p:pic>
        <p:nvPicPr>
          <p:cNvPr id="5" name="Picture 4" descr="A person holding a sign posing for the camera&#10;&#10;Description generated with high confidence">
            <a:extLst>
              <a:ext uri="{FF2B5EF4-FFF2-40B4-BE49-F238E27FC236}">
                <a16:creationId xmlns:a16="http://schemas.microsoft.com/office/drawing/2014/main" id="{86BBE27A-42B9-4E12-9E4F-FB857B6A4FE3}"/>
              </a:ext>
            </a:extLst>
          </p:cNvPr>
          <p:cNvPicPr>
            <a:picLocks noChangeAspect="1"/>
          </p:cNvPicPr>
          <p:nvPr/>
        </p:nvPicPr>
        <p:blipFill>
          <a:blip r:embed="rId2"/>
          <a:stretch>
            <a:fillRect/>
          </a:stretch>
        </p:blipFill>
        <p:spPr>
          <a:xfrm>
            <a:off x="6313188" y="1892540"/>
            <a:ext cx="2604785" cy="1571482"/>
          </a:xfrm>
          <a:prstGeom prst="rect">
            <a:avLst/>
          </a:prstGeom>
          <a:effectLst>
            <a:softEdge rad="63500"/>
          </a:effectLst>
        </p:spPr>
      </p:pic>
      <p:sp>
        <p:nvSpPr>
          <p:cNvPr id="11" name="Text Placeholder 3">
            <a:extLst>
              <a:ext uri="{FF2B5EF4-FFF2-40B4-BE49-F238E27FC236}">
                <a16:creationId xmlns:a16="http://schemas.microsoft.com/office/drawing/2014/main" id="{94075DFD-654C-498D-9603-47C3347A0938}"/>
              </a:ext>
            </a:extLst>
          </p:cNvPr>
          <p:cNvSpPr txBox="1">
            <a:spLocks/>
          </p:cNvSpPr>
          <p:nvPr/>
        </p:nvSpPr>
        <p:spPr>
          <a:xfrm>
            <a:off x="268857" y="2902549"/>
            <a:ext cx="6068204" cy="1126706"/>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a:spcAft>
                <a:spcPts val="1800"/>
              </a:spcAft>
              <a:buFont typeface="Arial,Sans-Serif"/>
              <a:buChar char="•"/>
            </a:pPr>
            <a:r>
              <a:rPr lang="en-US" sz="1400"/>
              <a:t>As a component of VADOC’s Resilience Education Programing, the Entrepreneurial Re-Entry Program addresses learning related to financial capability, personal finance, entrepreneurship, and foundations in business all taught by MBA students within Darden</a:t>
            </a:r>
          </a:p>
          <a:p>
            <a:pPr marL="257175" indent="-257175">
              <a:spcAft>
                <a:spcPts val="1800"/>
              </a:spcAft>
              <a:buFont typeface="Arial,Sans-Serif"/>
              <a:buChar char="•"/>
            </a:pPr>
            <a:r>
              <a:rPr lang="en-US" sz="1400"/>
              <a:t>The goal of the program is to provide offenders with the personal and professional skills that promote financial stability and self-employment prior to release so that these individuals can have increased employment opportunities and options once they re-enter society as citizens</a:t>
            </a:r>
          </a:p>
          <a:p>
            <a:pPr marL="257175" indent="-257175">
              <a:spcAft>
                <a:spcPts val="900"/>
              </a:spcAft>
              <a:buFont typeface="Arial,Sans-Serif"/>
              <a:buChar char="•"/>
            </a:pPr>
            <a:r>
              <a:rPr lang="en-US" sz="1400"/>
              <a:t>Because the program is still in its early stages, there is little research evaluating its impact on prisoners once released (e.g., employment, recidivism)</a:t>
            </a:r>
          </a:p>
          <a:p>
            <a:endParaRPr lang="en-US" sz="1400"/>
          </a:p>
          <a:p>
            <a:endParaRPr lang="en-US" sz="1400"/>
          </a:p>
        </p:txBody>
      </p:sp>
    </p:spTree>
    <p:extLst>
      <p:ext uri="{BB962C8B-B14F-4D97-AF65-F5344CB8AC3E}">
        <p14:creationId xmlns:p14="http://schemas.microsoft.com/office/powerpoint/2010/main" val="20664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49</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9144000" cy="508150"/>
          </a:xfrm>
        </p:spPr>
        <p:txBody>
          <a:bodyPr vert="horz" anchor="t"/>
          <a:lstStyle/>
          <a:p>
            <a:r>
              <a:rPr lang="en-US" b="1" dirty="0">
                <a:solidFill>
                  <a:srgbClr val="C00000"/>
                </a:solidFill>
                <a:latin typeface="Raleway"/>
                <a:ea typeface="Raleway"/>
                <a:cs typeface="Raleway"/>
                <a:sym typeface="Raleway"/>
              </a:rPr>
              <a:t>Now tell us which projects you’d like to work on </a:t>
            </a:r>
            <a:br>
              <a:rPr lang="en-US" b="1" dirty="0">
                <a:solidFill>
                  <a:srgbClr val="C00000"/>
                </a:solidFill>
                <a:latin typeface="Raleway"/>
                <a:ea typeface="Raleway"/>
                <a:cs typeface="Raleway"/>
                <a:sym typeface="Raleway"/>
              </a:rPr>
            </a:br>
            <a:r>
              <a:rPr lang="en-US" b="1" dirty="0">
                <a:solidFill>
                  <a:srgbClr val="C00000"/>
                </a:solidFill>
                <a:latin typeface="Raleway"/>
                <a:ea typeface="Raleway"/>
                <a:cs typeface="Raleway"/>
                <a:sym typeface="Raleway"/>
              </a:rPr>
              <a:t>this summer!</a:t>
            </a:r>
            <a:endParaRPr lang="en-US" dirty="0"/>
          </a:p>
        </p:txBody>
      </p:sp>
      <p:sp>
        <p:nvSpPr>
          <p:cNvPr id="10" name="Google Shape;593;p96">
            <a:extLst>
              <a:ext uri="{FF2B5EF4-FFF2-40B4-BE49-F238E27FC236}">
                <a16:creationId xmlns:a16="http://schemas.microsoft.com/office/drawing/2014/main" id="{55171814-A9F3-4E44-99B0-71616C1EE901}"/>
              </a:ext>
            </a:extLst>
          </p:cNvPr>
          <p:cNvSpPr txBox="1"/>
          <p:nvPr/>
        </p:nvSpPr>
        <p:spPr>
          <a:xfrm>
            <a:off x="505521" y="2165725"/>
            <a:ext cx="8192430" cy="3350411"/>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2"/>
              </a:buClr>
              <a:buSzPts val="2400"/>
              <a:buFont typeface="Arial"/>
              <a:buChar char="•"/>
            </a:pPr>
            <a:r>
              <a:rPr lang="en-US" sz="1600" dirty="0">
                <a:solidFill>
                  <a:schemeClr val="dk2"/>
                </a:solidFill>
                <a:latin typeface="Trebuchet MS"/>
                <a:ea typeface="Trebuchet MS"/>
                <a:cs typeface="Trebuchet MS"/>
                <a:sym typeface="Trebuchet MS"/>
              </a:rPr>
              <a:t>Read the ‘Project Descriptions’ in the One Drive Shared Folder (will be shared this PM)</a:t>
            </a:r>
            <a:endParaRPr sz="1600" dirty="0"/>
          </a:p>
          <a:p>
            <a:pPr marL="342900" marR="0" lvl="0" indent="-342900" algn="l" rtl="0">
              <a:lnSpc>
                <a:spcPct val="90000"/>
              </a:lnSpc>
              <a:spcBef>
                <a:spcPts val="1000"/>
              </a:spcBef>
              <a:spcAft>
                <a:spcPts val="0"/>
              </a:spcAft>
              <a:buClr>
                <a:schemeClr val="dk2"/>
              </a:buClr>
              <a:buSzPts val="2400"/>
              <a:buFont typeface="Arial"/>
              <a:buChar char="•"/>
            </a:pPr>
            <a:r>
              <a:rPr lang="en-US" sz="1600" dirty="0">
                <a:solidFill>
                  <a:schemeClr val="dk2"/>
                </a:solidFill>
                <a:latin typeface="Trebuchet MS"/>
                <a:ea typeface="Trebuchet MS"/>
                <a:cs typeface="Trebuchet MS"/>
                <a:sym typeface="Trebuchet MS"/>
              </a:rPr>
              <a:t>Talk to project leads &amp; team members for more information</a:t>
            </a:r>
            <a:endParaRPr sz="1600" dirty="0"/>
          </a:p>
          <a:p>
            <a:pPr marL="342900" marR="0" lvl="0" indent="-342900" algn="l" rtl="0">
              <a:lnSpc>
                <a:spcPct val="90000"/>
              </a:lnSpc>
              <a:spcBef>
                <a:spcPts val="1000"/>
              </a:spcBef>
              <a:spcAft>
                <a:spcPts val="0"/>
              </a:spcAft>
              <a:buClr>
                <a:schemeClr val="dk2"/>
              </a:buClr>
              <a:buSzPts val="2400"/>
              <a:buFont typeface="Arial"/>
              <a:buChar char="•"/>
            </a:pPr>
            <a:r>
              <a:rPr lang="en-US" sz="1600" dirty="0">
                <a:solidFill>
                  <a:schemeClr val="dk2"/>
                </a:solidFill>
                <a:latin typeface="Trebuchet MS"/>
                <a:ea typeface="Trebuchet MS"/>
                <a:cs typeface="Trebuchet MS"/>
                <a:sym typeface="Trebuchet MS"/>
              </a:rPr>
              <a:t>Send an email to Gizem Korkmaz (</a:t>
            </a:r>
            <a:r>
              <a:rPr lang="en-US" sz="1600" u="sng" dirty="0">
                <a:solidFill>
                  <a:schemeClr val="hlink"/>
                </a:solidFill>
                <a:latin typeface="Trebuchet MS"/>
                <a:ea typeface="Trebuchet MS"/>
                <a:cs typeface="Trebuchet MS"/>
                <a:sym typeface="Trebuchet MS"/>
                <a:hlinkClick r:id="rId2"/>
              </a:rPr>
              <a:t>gkorkmaz@virginia.edu)</a:t>
            </a:r>
            <a:r>
              <a:rPr lang="en-US" sz="1600" dirty="0">
                <a:solidFill>
                  <a:schemeClr val="dk2"/>
                </a:solidFill>
                <a:latin typeface="Trebuchet MS"/>
                <a:ea typeface="Trebuchet MS"/>
                <a:cs typeface="Trebuchet MS"/>
                <a:sym typeface="Trebuchet MS"/>
              </a:rPr>
              <a:t> &amp; Aaron Schroeder (</a:t>
            </a:r>
            <a:r>
              <a:rPr lang="en-US" sz="1600" u="sng" dirty="0">
                <a:solidFill>
                  <a:schemeClr val="hlink"/>
                </a:solidFill>
                <a:latin typeface="Trebuchet MS"/>
                <a:ea typeface="Trebuchet MS"/>
                <a:cs typeface="Trebuchet MS"/>
                <a:sym typeface="Trebuchet MS"/>
                <a:hlinkClick r:id="rId2"/>
              </a:rPr>
              <a:t>aschroed@virginia.edu)</a:t>
            </a:r>
            <a:r>
              <a:rPr lang="en-US" sz="1600" dirty="0">
                <a:solidFill>
                  <a:schemeClr val="dk2"/>
                </a:solidFill>
                <a:latin typeface="Trebuchet MS"/>
                <a:ea typeface="Trebuchet MS"/>
                <a:cs typeface="Trebuchet MS"/>
                <a:sym typeface="Trebuchet MS"/>
              </a:rPr>
              <a:t> indicating:</a:t>
            </a:r>
            <a:endParaRPr sz="1600" dirty="0"/>
          </a:p>
          <a:p>
            <a:pPr marL="0" marR="0" lvl="0" indent="0" algn="l" rtl="0">
              <a:lnSpc>
                <a:spcPct val="90000"/>
              </a:lnSpc>
              <a:spcBef>
                <a:spcPts val="1000"/>
              </a:spcBef>
              <a:spcAft>
                <a:spcPts val="0"/>
              </a:spcAft>
              <a:buClr>
                <a:schemeClr val="dk2"/>
              </a:buClr>
              <a:buFont typeface="Arial"/>
              <a:buNone/>
            </a:pPr>
            <a:r>
              <a:rPr lang="en-US" sz="1600" dirty="0">
                <a:solidFill>
                  <a:schemeClr val="dk2"/>
                </a:solidFill>
                <a:latin typeface="Trebuchet MS"/>
                <a:ea typeface="Trebuchet MS"/>
                <a:cs typeface="Trebuchet MS"/>
                <a:sym typeface="Trebuchet MS"/>
              </a:rPr>
              <a:t>	- </a:t>
            </a:r>
            <a:r>
              <a:rPr lang="en-US" sz="1600" dirty="0">
                <a:solidFill>
                  <a:srgbClr val="7030A0"/>
                </a:solidFill>
                <a:latin typeface="Trebuchet MS"/>
                <a:ea typeface="Trebuchet MS"/>
                <a:cs typeface="Trebuchet MS"/>
                <a:sym typeface="Trebuchet MS"/>
              </a:rPr>
              <a:t>top 3</a:t>
            </a:r>
            <a:r>
              <a:rPr lang="en-US" sz="1600" dirty="0">
                <a:solidFill>
                  <a:schemeClr val="dk2"/>
                </a:solidFill>
                <a:latin typeface="Trebuchet MS"/>
                <a:ea typeface="Trebuchet MS"/>
                <a:cs typeface="Trebuchet MS"/>
                <a:sym typeface="Trebuchet MS"/>
              </a:rPr>
              <a:t> project choices</a:t>
            </a:r>
            <a:endParaRPr sz="1600" dirty="0"/>
          </a:p>
          <a:p>
            <a:pPr marL="0" marR="0" lvl="0" indent="0" algn="l" rtl="0">
              <a:lnSpc>
                <a:spcPct val="90000"/>
              </a:lnSpc>
              <a:spcBef>
                <a:spcPts val="1000"/>
              </a:spcBef>
              <a:spcAft>
                <a:spcPts val="0"/>
              </a:spcAft>
              <a:buClr>
                <a:schemeClr val="dk2"/>
              </a:buClr>
              <a:buFont typeface="Arial"/>
              <a:buNone/>
            </a:pPr>
            <a:r>
              <a:rPr lang="en-US" sz="1600" dirty="0">
                <a:solidFill>
                  <a:schemeClr val="dk2"/>
                </a:solidFill>
                <a:latin typeface="Trebuchet MS"/>
                <a:ea typeface="Trebuchet MS"/>
                <a:cs typeface="Trebuchet MS"/>
                <a:sym typeface="Trebuchet MS"/>
              </a:rPr>
              <a:t>	- level of R (and other language) skills (</a:t>
            </a:r>
            <a:r>
              <a:rPr lang="en-US" sz="1600" dirty="0">
                <a:solidFill>
                  <a:srgbClr val="00B050"/>
                </a:solidFill>
                <a:latin typeface="Trebuchet MS"/>
                <a:ea typeface="Trebuchet MS"/>
                <a:cs typeface="Trebuchet MS"/>
                <a:sym typeface="Trebuchet MS"/>
              </a:rPr>
              <a:t>none/low/medium/high</a:t>
            </a:r>
            <a:r>
              <a:rPr lang="en-US" sz="1600" dirty="0">
                <a:solidFill>
                  <a:schemeClr val="dk2"/>
                </a:solidFill>
                <a:latin typeface="Trebuchet MS"/>
                <a:ea typeface="Trebuchet MS"/>
                <a:cs typeface="Trebuchet MS"/>
                <a:sym typeface="Trebuchet MS"/>
              </a:rPr>
              <a:t>) </a:t>
            </a:r>
            <a:endParaRPr sz="1600" dirty="0">
              <a:solidFill>
                <a:schemeClr val="dk2"/>
              </a:solidFill>
              <a:latin typeface="Trebuchet MS"/>
              <a:ea typeface="Trebuchet MS"/>
              <a:cs typeface="Trebuchet MS"/>
              <a:sym typeface="Trebuchet MS"/>
            </a:endParaRPr>
          </a:p>
          <a:p>
            <a:pPr marL="342900" marR="0" lvl="0" indent="-342900" algn="l" rtl="0">
              <a:lnSpc>
                <a:spcPct val="90000"/>
              </a:lnSpc>
              <a:spcBef>
                <a:spcPts val="1000"/>
              </a:spcBef>
              <a:spcAft>
                <a:spcPts val="0"/>
              </a:spcAft>
              <a:buClr>
                <a:schemeClr val="dk2"/>
              </a:buClr>
              <a:buSzPts val="2400"/>
              <a:buFont typeface="Arial"/>
              <a:buChar char="•"/>
            </a:pPr>
            <a:r>
              <a:rPr lang="en-US" sz="1600" dirty="0">
                <a:solidFill>
                  <a:schemeClr val="dk2"/>
                </a:solidFill>
                <a:latin typeface="Trebuchet MS"/>
                <a:ea typeface="Trebuchet MS"/>
                <a:cs typeface="Trebuchet MS"/>
                <a:sym typeface="Trebuchet MS"/>
              </a:rPr>
              <a:t>by </a:t>
            </a:r>
            <a:r>
              <a:rPr lang="en-US" sz="1600" u="sng" dirty="0">
                <a:solidFill>
                  <a:schemeClr val="dk2"/>
                </a:solidFill>
                <a:latin typeface="Trebuchet MS"/>
                <a:ea typeface="Trebuchet MS"/>
                <a:cs typeface="Trebuchet MS"/>
                <a:sym typeface="Trebuchet MS"/>
              </a:rPr>
              <a:t>9AM tomorrow, sooner the better</a:t>
            </a:r>
            <a:r>
              <a:rPr lang="en-US" sz="1600" dirty="0">
                <a:solidFill>
                  <a:schemeClr val="dk2"/>
                </a:solidFill>
                <a:latin typeface="Trebuchet MS"/>
                <a:ea typeface="Trebuchet MS"/>
                <a:cs typeface="Trebuchet MS"/>
                <a:sym typeface="Trebuchet MS"/>
              </a:rPr>
              <a:t>!</a:t>
            </a:r>
            <a:endParaRPr sz="1600" dirty="0"/>
          </a:p>
          <a:p>
            <a:pPr marL="342900" marR="0" lvl="0" indent="-342900" algn="l" rtl="0">
              <a:lnSpc>
                <a:spcPct val="90000"/>
              </a:lnSpc>
              <a:spcBef>
                <a:spcPts val="1000"/>
              </a:spcBef>
              <a:spcAft>
                <a:spcPts val="0"/>
              </a:spcAft>
              <a:buClr>
                <a:schemeClr val="dk2"/>
              </a:buClr>
              <a:buSzPts val="2400"/>
              <a:buFont typeface="Arial"/>
              <a:buChar char="•"/>
            </a:pPr>
            <a:r>
              <a:rPr lang="en-US" sz="1600" dirty="0">
                <a:solidFill>
                  <a:schemeClr val="dk2"/>
                </a:solidFill>
                <a:latin typeface="Trebuchet MS"/>
                <a:ea typeface="Trebuchet MS"/>
                <a:cs typeface="Trebuchet MS"/>
                <a:sym typeface="Trebuchet MS"/>
              </a:rPr>
              <a:t>Talk to Gizem &amp; Aaron for suggestions, next door</a:t>
            </a:r>
            <a:endParaRPr sz="1600" dirty="0"/>
          </a:p>
          <a:p>
            <a:pPr marL="342900" marR="0" lvl="0" indent="-342900" algn="l" rtl="0">
              <a:lnSpc>
                <a:spcPct val="90000"/>
              </a:lnSpc>
              <a:spcBef>
                <a:spcPts val="1000"/>
              </a:spcBef>
              <a:spcAft>
                <a:spcPts val="0"/>
              </a:spcAft>
              <a:buClr>
                <a:schemeClr val="dk2"/>
              </a:buClr>
              <a:buSzPts val="2400"/>
              <a:buFont typeface="Arial"/>
              <a:buChar char="•"/>
            </a:pPr>
            <a:r>
              <a:rPr lang="en-US" sz="1600" dirty="0">
                <a:solidFill>
                  <a:schemeClr val="dk2"/>
                </a:solidFill>
                <a:latin typeface="Trebuchet MS"/>
                <a:ea typeface="Trebuchet MS"/>
                <a:cs typeface="Trebuchet MS"/>
                <a:sym typeface="Trebuchet MS"/>
              </a:rPr>
              <a:t>You will be assigned projects and mentors!</a:t>
            </a:r>
            <a:endParaRPr sz="1600" dirty="0"/>
          </a:p>
        </p:txBody>
      </p:sp>
    </p:spTree>
    <p:extLst>
      <p:ext uri="{BB962C8B-B14F-4D97-AF65-F5344CB8AC3E}">
        <p14:creationId xmlns:p14="http://schemas.microsoft.com/office/powerpoint/2010/main" val="102236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17A665-BA15-4A8F-8FEF-5D3544221BA5}"/>
              </a:ext>
            </a:extLst>
          </p:cNvPr>
          <p:cNvSpPr>
            <a:spLocks noGrp="1"/>
          </p:cNvSpPr>
          <p:nvPr>
            <p:ph type="sldNum" sz="quarter" idx="10"/>
          </p:nvPr>
        </p:nvSpPr>
        <p:spPr/>
        <p:txBody>
          <a:bodyPr/>
          <a:lstStyle/>
          <a:p>
            <a:fld id="{0F418C06-167A-E646-9EF6-18275B625F6B}" type="slidenum">
              <a:rPr lang="en-US" smtClean="0"/>
              <a:pPr/>
              <a:t>5</a:t>
            </a:fld>
            <a:endParaRPr lang="en-US"/>
          </a:p>
        </p:txBody>
      </p:sp>
      <p:sp>
        <p:nvSpPr>
          <p:cNvPr id="4" name="TextBox 3">
            <a:extLst>
              <a:ext uri="{FF2B5EF4-FFF2-40B4-BE49-F238E27FC236}">
                <a16:creationId xmlns:a16="http://schemas.microsoft.com/office/drawing/2014/main" id="{692BFD3B-C1B3-4D4D-A6E2-03FDEC6F35AE}"/>
              </a:ext>
            </a:extLst>
          </p:cNvPr>
          <p:cNvSpPr txBox="1"/>
          <p:nvPr/>
        </p:nvSpPr>
        <p:spPr>
          <a:xfrm>
            <a:off x="679354" y="430075"/>
            <a:ext cx="796346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2"/>
                </a:solidFill>
                <a:latin typeface="ITC Franklin Gothic Std Book Co"/>
              </a:rPr>
              <a:t>How do we construct "mismatch" metrics between these three components for the metropolitan statistical areas (10) in Virginia that can be used inform policy? </a:t>
            </a:r>
            <a:endParaRPr lang="en-US">
              <a:solidFill>
                <a:schemeClr val="tx2"/>
              </a:solidFill>
              <a:cs typeface="Calibri"/>
            </a:endParaRPr>
          </a:p>
        </p:txBody>
      </p:sp>
      <p:sp>
        <p:nvSpPr>
          <p:cNvPr id="7" name="Flowchart: Connector 6">
            <a:extLst>
              <a:ext uri="{FF2B5EF4-FFF2-40B4-BE49-F238E27FC236}">
                <a16:creationId xmlns:a16="http://schemas.microsoft.com/office/drawing/2014/main" id="{17AB584E-F88E-4B06-9770-8FCA5C3AE7E5}"/>
              </a:ext>
            </a:extLst>
          </p:cNvPr>
          <p:cNvSpPr/>
          <p:nvPr/>
        </p:nvSpPr>
        <p:spPr>
          <a:xfrm>
            <a:off x="4357778" y="3297447"/>
            <a:ext cx="2646152" cy="2549105"/>
          </a:xfrm>
          <a:prstGeom prst="flowChartConnector">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9C562FEB-7280-43F1-8CDD-899B3D7C6432}"/>
              </a:ext>
            </a:extLst>
          </p:cNvPr>
          <p:cNvSpPr/>
          <p:nvPr/>
        </p:nvSpPr>
        <p:spPr>
          <a:xfrm>
            <a:off x="1938787" y="3297447"/>
            <a:ext cx="2646152" cy="2549105"/>
          </a:xfrm>
          <a:prstGeom prst="flowChartConnector">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A37CEA72-363B-4F8C-8D90-410C2F9691CD}"/>
              </a:ext>
            </a:extLst>
          </p:cNvPr>
          <p:cNvSpPr/>
          <p:nvPr/>
        </p:nvSpPr>
        <p:spPr>
          <a:xfrm>
            <a:off x="3139296" y="1485899"/>
            <a:ext cx="2646152" cy="2549105"/>
          </a:xfrm>
          <a:prstGeom prst="flowChartConnector">
            <a:avLst/>
          </a:prstGeom>
          <a:solidFill>
            <a:schemeClr val="accent3"/>
          </a:solid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FFFF"/>
              </a:solidFill>
              <a:latin typeface="ITC Franklin Gothic Std Book Co"/>
              <a:cs typeface="Segoe UI"/>
            </a:endParaRPr>
          </a:p>
        </p:txBody>
      </p:sp>
      <p:sp>
        <p:nvSpPr>
          <p:cNvPr id="8" name="TextBox 7">
            <a:extLst>
              <a:ext uri="{FF2B5EF4-FFF2-40B4-BE49-F238E27FC236}">
                <a16:creationId xmlns:a16="http://schemas.microsoft.com/office/drawing/2014/main" id="{5CF907CC-BF78-48A0-86CD-D42A0A64EDC4}"/>
              </a:ext>
            </a:extLst>
          </p:cNvPr>
          <p:cNvSpPr txBox="1"/>
          <p:nvPr/>
        </p:nvSpPr>
        <p:spPr>
          <a:xfrm>
            <a:off x="3358551" y="2129287"/>
            <a:ext cx="22040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2"/>
                </a:solidFill>
              </a:rPr>
              <a:t>Who &amp; where are the </a:t>
            </a:r>
            <a:r>
              <a:rPr lang="en-US" sz="2000" b="1" u="sng">
                <a:solidFill>
                  <a:schemeClr val="tx2"/>
                </a:solidFill>
                <a:cs typeface="Calibri"/>
              </a:rPr>
              <a:t>EDUCATOR</a:t>
            </a:r>
            <a:r>
              <a:rPr lang="en-US" sz="2000" b="1">
                <a:solidFill>
                  <a:schemeClr val="tx2"/>
                </a:solidFill>
                <a:cs typeface="Calibri"/>
              </a:rPr>
              <a:t>S</a:t>
            </a:r>
            <a:r>
              <a:rPr lang="en-US" sz="2000">
                <a:solidFill>
                  <a:schemeClr val="tx2"/>
                </a:solidFill>
                <a:cs typeface="Calibri"/>
              </a:rPr>
              <a:t>; what </a:t>
            </a:r>
            <a:r>
              <a:rPr lang="en-US" sz="2000" b="1" u="sng">
                <a:solidFill>
                  <a:schemeClr val="tx2"/>
                </a:solidFill>
                <a:cs typeface="Calibri"/>
              </a:rPr>
              <a:t>SKILLS</a:t>
            </a:r>
            <a:r>
              <a:rPr lang="en-US" sz="2000">
                <a:solidFill>
                  <a:schemeClr val="tx2"/>
                </a:solidFill>
                <a:cs typeface="Calibri"/>
              </a:rPr>
              <a:t> do they teach?</a:t>
            </a:r>
          </a:p>
        </p:txBody>
      </p:sp>
      <p:sp>
        <p:nvSpPr>
          <p:cNvPr id="10" name="TextBox 9">
            <a:extLst>
              <a:ext uri="{FF2B5EF4-FFF2-40B4-BE49-F238E27FC236}">
                <a16:creationId xmlns:a16="http://schemas.microsoft.com/office/drawing/2014/main" id="{41A32476-FF71-43E0-BC7C-9B88E3B23A7B}"/>
              </a:ext>
            </a:extLst>
          </p:cNvPr>
          <p:cNvSpPr txBox="1"/>
          <p:nvPr/>
        </p:nvSpPr>
        <p:spPr>
          <a:xfrm>
            <a:off x="2150852" y="4037881"/>
            <a:ext cx="22040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2"/>
                </a:solidFill>
              </a:rPr>
              <a:t>Who &amp; where are the </a:t>
            </a:r>
            <a:r>
              <a:rPr lang="en-US" sz="2000" b="1" u="sng">
                <a:solidFill>
                  <a:schemeClr val="tx2"/>
                </a:solidFill>
                <a:cs typeface="Calibri"/>
              </a:rPr>
              <a:t>JOB SEEKERS</a:t>
            </a:r>
            <a:r>
              <a:rPr lang="en-US" sz="2000">
                <a:solidFill>
                  <a:schemeClr val="tx2"/>
                </a:solidFill>
                <a:cs typeface="Calibri"/>
              </a:rPr>
              <a:t>; what </a:t>
            </a:r>
            <a:r>
              <a:rPr lang="en-US" sz="2000" b="1" u="sng">
                <a:solidFill>
                  <a:schemeClr val="tx2"/>
                </a:solidFill>
                <a:cs typeface="Calibri"/>
              </a:rPr>
              <a:t>SKILLS</a:t>
            </a:r>
            <a:r>
              <a:rPr lang="en-US" sz="2000">
                <a:solidFill>
                  <a:schemeClr val="tx2"/>
                </a:solidFill>
                <a:cs typeface="Calibri"/>
              </a:rPr>
              <a:t> do they have?</a:t>
            </a:r>
          </a:p>
        </p:txBody>
      </p:sp>
      <p:sp>
        <p:nvSpPr>
          <p:cNvPr id="11" name="TextBox 10">
            <a:extLst>
              <a:ext uri="{FF2B5EF4-FFF2-40B4-BE49-F238E27FC236}">
                <a16:creationId xmlns:a16="http://schemas.microsoft.com/office/drawing/2014/main" id="{747AA15F-77D5-4237-9D32-6851EA8A2E8D}"/>
              </a:ext>
            </a:extLst>
          </p:cNvPr>
          <p:cNvSpPr txBox="1"/>
          <p:nvPr/>
        </p:nvSpPr>
        <p:spPr>
          <a:xfrm>
            <a:off x="4580625" y="3973182"/>
            <a:ext cx="22040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2"/>
                </a:solidFill>
              </a:rPr>
              <a:t>Who &amp; where are the </a:t>
            </a:r>
            <a:r>
              <a:rPr lang="en-US" sz="2000" b="1" u="sng">
                <a:solidFill>
                  <a:schemeClr val="tx2"/>
                </a:solidFill>
                <a:cs typeface="Calibri"/>
              </a:rPr>
              <a:t>EMPLOYERS</a:t>
            </a:r>
            <a:r>
              <a:rPr lang="en-US" sz="2000">
                <a:solidFill>
                  <a:schemeClr val="tx2"/>
                </a:solidFill>
                <a:cs typeface="Calibri"/>
              </a:rPr>
              <a:t>; what </a:t>
            </a:r>
            <a:r>
              <a:rPr lang="en-US" sz="2000" b="1" u="sng">
                <a:solidFill>
                  <a:schemeClr val="tx2"/>
                </a:solidFill>
                <a:cs typeface="Calibri"/>
              </a:rPr>
              <a:t>SKILLS</a:t>
            </a:r>
            <a:r>
              <a:rPr lang="en-US" sz="2000">
                <a:solidFill>
                  <a:schemeClr val="tx2"/>
                </a:solidFill>
                <a:cs typeface="Calibri"/>
              </a:rPr>
              <a:t> </a:t>
            </a:r>
            <a:endParaRPr lang="en-US">
              <a:solidFill>
                <a:schemeClr val="tx2"/>
              </a:solidFill>
            </a:endParaRPr>
          </a:p>
          <a:p>
            <a:pPr algn="ctr"/>
            <a:r>
              <a:rPr lang="en-US" sz="2000">
                <a:solidFill>
                  <a:schemeClr val="tx2"/>
                </a:solidFill>
                <a:cs typeface="Calibri"/>
              </a:rPr>
              <a:t>do they demand?</a:t>
            </a:r>
            <a:endParaRPr lang="en-US">
              <a:solidFill>
                <a:schemeClr val="tx2"/>
              </a:solidFill>
            </a:endParaRPr>
          </a:p>
        </p:txBody>
      </p:sp>
    </p:spTree>
    <p:extLst>
      <p:ext uri="{BB962C8B-B14F-4D97-AF65-F5344CB8AC3E}">
        <p14:creationId xmlns:p14="http://schemas.microsoft.com/office/powerpoint/2010/main" val="25986750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85582EB6-CE82-9C48-8587-4F0985554A94}"/>
              </a:ext>
            </a:extLst>
          </p:cNvPr>
          <p:cNvGraphicFramePr>
            <a:graphicFrameLocks noGrp="1"/>
          </p:cNvGraphicFramePr>
          <p:nvPr>
            <p:extLst>
              <p:ext uri="{D42A27DB-BD31-4B8C-83A1-F6EECF244321}">
                <p14:modId xmlns:p14="http://schemas.microsoft.com/office/powerpoint/2010/main" val="3033561208"/>
              </p:ext>
            </p:extLst>
          </p:nvPr>
        </p:nvGraphicFramePr>
        <p:xfrm>
          <a:off x="27960" y="1068824"/>
          <a:ext cx="9184332" cy="5573993"/>
        </p:xfrm>
        <a:graphic>
          <a:graphicData uri="http://schemas.openxmlformats.org/drawingml/2006/table">
            <a:tbl>
              <a:tblPr firstRow="1" firstCol="1" bandRow="1">
                <a:tableStyleId>{5C22544A-7EE6-4342-B048-85BDC9FD1C3A}</a:tableStyleId>
              </a:tblPr>
              <a:tblGrid>
                <a:gridCol w="2797577">
                  <a:extLst>
                    <a:ext uri="{9D8B030D-6E8A-4147-A177-3AD203B41FA5}">
                      <a16:colId xmlns:a16="http://schemas.microsoft.com/office/drawing/2014/main" val="1323833863"/>
                    </a:ext>
                  </a:extLst>
                </a:gridCol>
                <a:gridCol w="1276538">
                  <a:extLst>
                    <a:ext uri="{9D8B030D-6E8A-4147-A177-3AD203B41FA5}">
                      <a16:colId xmlns:a16="http://schemas.microsoft.com/office/drawing/2014/main" val="3693811312"/>
                    </a:ext>
                  </a:extLst>
                </a:gridCol>
                <a:gridCol w="2341066">
                  <a:extLst>
                    <a:ext uri="{9D8B030D-6E8A-4147-A177-3AD203B41FA5}">
                      <a16:colId xmlns:a16="http://schemas.microsoft.com/office/drawing/2014/main" val="2103982959"/>
                    </a:ext>
                  </a:extLst>
                </a:gridCol>
                <a:gridCol w="829814">
                  <a:extLst>
                    <a:ext uri="{9D8B030D-6E8A-4147-A177-3AD203B41FA5}">
                      <a16:colId xmlns:a16="http://schemas.microsoft.com/office/drawing/2014/main" val="3934865604"/>
                    </a:ext>
                  </a:extLst>
                </a:gridCol>
                <a:gridCol w="1272745">
                  <a:extLst>
                    <a:ext uri="{9D8B030D-6E8A-4147-A177-3AD203B41FA5}">
                      <a16:colId xmlns:a16="http://schemas.microsoft.com/office/drawing/2014/main" val="3236208630"/>
                    </a:ext>
                  </a:extLst>
                </a:gridCol>
                <a:gridCol w="666592">
                  <a:extLst>
                    <a:ext uri="{9D8B030D-6E8A-4147-A177-3AD203B41FA5}">
                      <a16:colId xmlns:a16="http://schemas.microsoft.com/office/drawing/2014/main" val="3153178584"/>
                    </a:ext>
                  </a:extLst>
                </a:gridCol>
              </a:tblGrid>
              <a:tr h="279042">
                <a:tc>
                  <a:txBody>
                    <a:bodyPr/>
                    <a:lstStyle/>
                    <a:p>
                      <a:pPr fontAlgn="base"/>
                      <a:r>
                        <a:rPr lang="en-US" sz="1400" b="1">
                          <a:solidFill>
                            <a:schemeClr val="accent6"/>
                          </a:solidFill>
                          <a:effectLst/>
                          <a:latin typeface="Franklin Gothic Book"/>
                        </a:rPr>
                        <a:t>Project​</a:t>
                      </a:r>
                    </a:p>
                  </a:txBody>
                  <a:tcPr marL="0" marR="0" marT="0" marB="0"/>
                </a:tc>
                <a:tc>
                  <a:txBody>
                    <a:bodyPr/>
                    <a:lstStyle/>
                    <a:p>
                      <a:pPr fontAlgn="base"/>
                      <a:r>
                        <a:rPr lang="en-US" sz="1400" b="1">
                          <a:solidFill>
                            <a:schemeClr val="accent6"/>
                          </a:solidFill>
                          <a:effectLst/>
                          <a:latin typeface="Franklin Gothic Book"/>
                        </a:rPr>
                        <a:t>a.k.a​</a:t>
                      </a:r>
                    </a:p>
                  </a:txBody>
                  <a:tcPr marL="0" marR="0" marT="0" marB="0"/>
                </a:tc>
                <a:tc>
                  <a:txBody>
                    <a:bodyPr/>
                    <a:lstStyle/>
                    <a:p>
                      <a:pPr fontAlgn="base"/>
                      <a:r>
                        <a:rPr lang="en-US" sz="1400" b="1" dirty="0">
                          <a:solidFill>
                            <a:schemeClr val="accent6"/>
                          </a:solidFill>
                          <a:effectLst/>
                          <a:latin typeface="Franklin Gothic Book"/>
                        </a:rPr>
                        <a:t>Sponsor/Contact(s)​</a:t>
                      </a:r>
                    </a:p>
                  </a:txBody>
                  <a:tcPr marL="0" marR="0" marT="0" marB="0"/>
                </a:tc>
                <a:tc>
                  <a:txBody>
                    <a:bodyPr/>
                    <a:lstStyle/>
                    <a:p>
                      <a:pPr fontAlgn="base"/>
                      <a:r>
                        <a:rPr lang="en-US" sz="1400" b="1">
                          <a:solidFill>
                            <a:schemeClr val="accent6"/>
                          </a:solidFill>
                          <a:effectLst/>
                          <a:latin typeface="Franklin Gothic Book"/>
                        </a:rPr>
                        <a:t>Lead​</a:t>
                      </a:r>
                    </a:p>
                  </a:txBody>
                  <a:tcPr marL="0" marR="0" marT="0" marB="0"/>
                </a:tc>
                <a:tc>
                  <a:txBody>
                    <a:bodyPr/>
                    <a:lstStyle/>
                    <a:p>
                      <a:pPr fontAlgn="base"/>
                      <a:r>
                        <a:rPr lang="en-US" sz="1400" b="1">
                          <a:solidFill>
                            <a:schemeClr val="accent6"/>
                          </a:solidFill>
                          <a:effectLst/>
                          <a:latin typeface="Franklin Gothic Book"/>
                        </a:rPr>
                        <a:t>SDAD Team​</a:t>
                      </a:r>
                    </a:p>
                  </a:txBody>
                  <a:tcPr marL="0" marR="0" marT="0" marB="0"/>
                </a:tc>
                <a:tc>
                  <a:txBody>
                    <a:bodyPr/>
                    <a:lstStyle/>
                    <a:p>
                      <a:pPr fontAlgn="base"/>
                      <a:r>
                        <a:rPr lang="en-US" sz="1400" b="1">
                          <a:solidFill>
                            <a:schemeClr val="accent6"/>
                          </a:solidFill>
                          <a:effectLst/>
                          <a:latin typeface="Franklin Gothic Book"/>
                        </a:rPr>
                        <a:t>Size</a:t>
                      </a:r>
                    </a:p>
                  </a:txBody>
                  <a:tcPr marL="0" marR="0" marT="0" marB="0"/>
                </a:tc>
                <a:extLst>
                  <a:ext uri="{0D108BD9-81ED-4DB2-BD59-A6C34878D82A}">
                    <a16:rowId xmlns:a16="http://schemas.microsoft.com/office/drawing/2014/main" val="1523006037"/>
                  </a:ext>
                </a:extLst>
              </a:tr>
              <a:tr h="543774">
                <a:tc>
                  <a:txBody>
                    <a:bodyPr/>
                    <a:lstStyle/>
                    <a:p>
                      <a:pPr fontAlgn="base"/>
                      <a:r>
                        <a:rPr lang="en-US" sz="1100">
                          <a:solidFill>
                            <a:schemeClr val="accent6"/>
                          </a:solidFill>
                          <a:effectLst/>
                          <a:latin typeface="Franklin Gothic Book"/>
                        </a:rPr>
                        <a:t>01.</a:t>
                      </a:r>
                      <a:r>
                        <a:rPr lang="en-US" sz="1100">
                          <a:effectLst/>
                          <a:latin typeface="Franklin Gothic Book"/>
                        </a:rPr>
                        <a:t> Credential-to-Skilled Technical Workforce (STW) Pathways in Virginia​</a:t>
                      </a:r>
                      <a:endParaRPr lang="en-US"/>
                    </a:p>
                  </a:txBody>
                  <a:tcPr marL="0" marR="0" marT="0" marB="0"/>
                </a:tc>
                <a:tc>
                  <a:txBody>
                    <a:bodyPr/>
                    <a:lstStyle/>
                    <a:p>
                      <a:pPr fontAlgn="base"/>
                      <a:r>
                        <a:rPr lang="en-US" sz="1100">
                          <a:effectLst/>
                          <a:latin typeface="Franklin Gothic Book"/>
                        </a:rPr>
                        <a:t>Skilled Technical Workforce (STW)​</a:t>
                      </a:r>
                    </a:p>
                  </a:txBody>
                  <a:tcPr marL="0" marR="0" marT="0" marB="0"/>
                </a:tc>
                <a:tc>
                  <a:txBody>
                    <a:bodyPr/>
                    <a:lstStyle/>
                    <a:p>
                      <a:pPr fontAlgn="base"/>
                      <a:r>
                        <a:rPr lang="en-US" sz="1100">
                          <a:effectLst/>
                          <a:latin typeface="Franklin Gothic Book"/>
                        </a:rPr>
                        <a:t>John Finamore, National Center for Science and Engineering Statistics (NCSES)​</a:t>
                      </a:r>
                    </a:p>
                  </a:txBody>
                  <a:tcPr marL="0" marR="0" marT="0" marB="0"/>
                </a:tc>
                <a:tc>
                  <a:txBody>
                    <a:bodyPr/>
                    <a:lstStyle/>
                    <a:p>
                      <a:pPr fontAlgn="base"/>
                      <a:r>
                        <a:rPr lang="en-US" sz="1100">
                          <a:effectLst/>
                          <a:latin typeface="Franklin Gothic Book"/>
                        </a:rPr>
                        <a:t>Vicki​</a:t>
                      </a:r>
                    </a:p>
                  </a:txBody>
                  <a:tcPr marL="0" marR="0" marT="0" marB="0"/>
                </a:tc>
                <a:tc>
                  <a:txBody>
                    <a:bodyPr/>
                    <a:lstStyle/>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3762705784"/>
                  </a:ext>
                </a:extLst>
              </a:tr>
              <a:tr h="407985">
                <a:tc>
                  <a:txBody>
                    <a:bodyPr/>
                    <a:lstStyle/>
                    <a:p>
                      <a:pPr fontAlgn="base"/>
                      <a:r>
                        <a:rPr lang="en-US" sz="1100" dirty="0">
                          <a:solidFill>
                            <a:schemeClr val="accent6"/>
                          </a:solidFill>
                          <a:effectLst/>
                          <a:latin typeface="Franklin Gothic Book"/>
                        </a:rPr>
                        <a:t>02. </a:t>
                      </a:r>
                      <a:r>
                        <a:rPr lang="en-US" sz="1100" dirty="0">
                          <a:effectLst/>
                          <a:latin typeface="Franklin Gothic Book"/>
                        </a:rPr>
                        <a:t>Machine Learning Techniques to Measure Business Innovation ​</a:t>
                      </a:r>
                      <a:endParaRPr lang="en-US" dirty="0"/>
                    </a:p>
                  </a:txBody>
                  <a:tcPr marL="0" marR="0" marT="0" marB="0"/>
                </a:tc>
                <a:tc>
                  <a:txBody>
                    <a:bodyPr/>
                    <a:lstStyle/>
                    <a:p>
                      <a:pPr fontAlgn="base"/>
                      <a:r>
                        <a:rPr lang="en-US" sz="1100">
                          <a:effectLst/>
                          <a:latin typeface="Franklin Gothic Book"/>
                        </a:rPr>
                        <a:t>Business Innovation​</a:t>
                      </a:r>
                    </a:p>
                  </a:txBody>
                  <a:tcPr marL="0" marR="0" marT="0" marB="0"/>
                </a:tc>
                <a:tc>
                  <a:txBody>
                    <a:bodyPr/>
                    <a:lstStyle/>
                    <a:p>
                      <a:pPr fontAlgn="base"/>
                      <a:r>
                        <a:rPr lang="en-US" sz="1100">
                          <a:effectLst/>
                          <a:latin typeface="Franklin Gothic Book"/>
                        </a:rPr>
                        <a:t>Gary Anderson, NCSES​</a:t>
                      </a:r>
                    </a:p>
                  </a:txBody>
                  <a:tcPr marL="0" marR="0" marT="0" marB="0"/>
                </a:tc>
                <a:tc>
                  <a:txBody>
                    <a:bodyPr/>
                    <a:lstStyle/>
                    <a:p>
                      <a:pPr fontAlgn="base"/>
                      <a:r>
                        <a:rPr lang="en-US" sz="1100">
                          <a:effectLst/>
                          <a:latin typeface="Franklin Gothic Book"/>
                        </a:rPr>
                        <a:t>Devika​</a:t>
                      </a:r>
                    </a:p>
                  </a:txBody>
                  <a:tcPr marL="0" marR="0" marT="0" marB="0"/>
                </a:tc>
                <a:tc>
                  <a:txBody>
                    <a:bodyPr/>
                    <a:lstStyle/>
                    <a:p>
                      <a:pPr fontAlgn="base"/>
                      <a:r>
                        <a:rPr lang="en-US" sz="1100" dirty="0">
                          <a:effectLst/>
                          <a:latin typeface="Franklin Gothic Book"/>
                        </a:rPr>
                        <a:t>Gizem​</a:t>
                      </a:r>
                    </a:p>
                    <a:p>
                      <a:pPr fontAlgn="base"/>
                      <a:r>
                        <a:rPr lang="en-US" sz="1100" dirty="0">
                          <a:effectLst/>
                          <a:latin typeface="Franklin Gothic Book"/>
                        </a:rPr>
                        <a:t>Neil</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154441572"/>
                  </a:ext>
                </a:extLst>
              </a:tr>
              <a:tr h="522309">
                <a:tc>
                  <a:txBody>
                    <a:bodyPr/>
                    <a:lstStyle/>
                    <a:p>
                      <a:pPr fontAlgn="base"/>
                      <a:r>
                        <a:rPr lang="en-US" sz="1100">
                          <a:solidFill>
                            <a:schemeClr val="accent6"/>
                          </a:solidFill>
                          <a:effectLst/>
                          <a:latin typeface="Franklin Gothic Book"/>
                        </a:rPr>
                        <a:t>03. </a:t>
                      </a:r>
                      <a:r>
                        <a:rPr lang="en-US" sz="1100">
                          <a:effectLst/>
                          <a:latin typeface="Franklin Gothic Book"/>
                        </a:rPr>
                        <a:t>Defining and Measuring the Universe of Open Source Software​</a:t>
                      </a:r>
                      <a:endParaRPr lang="en-US"/>
                    </a:p>
                    <a:p>
                      <a:pPr fontAlgn="base"/>
                      <a:r>
                        <a:rPr lang="en-US" sz="1100">
                          <a:effectLst/>
                          <a:latin typeface="Franklin Gothic Book"/>
                        </a:rPr>
                        <a:t>Innovation​</a:t>
                      </a:r>
                    </a:p>
                  </a:txBody>
                  <a:tcPr marL="0" marR="0" marT="0" marB="0"/>
                </a:tc>
                <a:tc>
                  <a:txBody>
                    <a:bodyPr/>
                    <a:lstStyle/>
                    <a:p>
                      <a:pPr fontAlgn="base"/>
                      <a:r>
                        <a:rPr lang="en-US" sz="1100">
                          <a:effectLst/>
                          <a:latin typeface="Franklin Gothic Book"/>
                        </a:rPr>
                        <a:t>OSS​</a:t>
                      </a:r>
                    </a:p>
                  </a:txBody>
                  <a:tcPr marL="0" marR="0" marT="0" marB="0"/>
                </a:tc>
                <a:tc>
                  <a:txBody>
                    <a:bodyPr/>
                    <a:lstStyle/>
                    <a:p>
                      <a:pPr fontAlgn="base"/>
                      <a:r>
                        <a:rPr lang="en-US" sz="1100">
                          <a:effectLst/>
                          <a:latin typeface="Franklin Gothic Book"/>
                        </a:rPr>
                        <a:t>Carol Robbins, NCSES​</a:t>
                      </a:r>
                    </a:p>
                  </a:txBody>
                  <a:tcPr marL="0" marR="0" marT="0" marB="0"/>
                </a:tc>
                <a:tc>
                  <a:txBody>
                    <a:bodyPr/>
                    <a:lstStyle/>
                    <a:p>
                      <a:pPr fontAlgn="base"/>
                      <a:r>
                        <a:rPr lang="en-US" sz="1100" err="1">
                          <a:effectLst/>
                          <a:latin typeface="Franklin Gothic Book"/>
                        </a:rPr>
                        <a:t>Gizem</a:t>
                      </a:r>
                      <a:r>
                        <a:rPr lang="en-US" sz="1100">
                          <a:effectLst/>
                          <a:latin typeface="Franklin Gothic Book"/>
                        </a:rPr>
                        <a:t>​</a:t>
                      </a:r>
                    </a:p>
                  </a:txBody>
                  <a:tcPr marL="0" marR="0" marT="0" marB="0"/>
                </a:tc>
                <a:tc>
                  <a:txBody>
                    <a:bodyPr/>
                    <a:lstStyle/>
                    <a:p>
                      <a:pPr fontAlgn="base"/>
                      <a:r>
                        <a:rPr lang="en-US" sz="1100" err="1">
                          <a:effectLst/>
                          <a:latin typeface="Franklin Gothic Book"/>
                        </a:rPr>
                        <a:t>Bayoán</a:t>
                      </a:r>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2246580126"/>
                  </a:ext>
                </a:extLst>
              </a:tr>
              <a:tr h="407985">
                <a:tc>
                  <a:txBody>
                    <a:bodyPr/>
                    <a:lstStyle/>
                    <a:p>
                      <a:pPr fontAlgn="base"/>
                      <a:r>
                        <a:rPr lang="en-US" sz="1100">
                          <a:solidFill>
                            <a:schemeClr val="accent6"/>
                          </a:solidFill>
                          <a:effectLst/>
                          <a:latin typeface="Franklin Gothic Book"/>
                        </a:rPr>
                        <a:t>04. </a:t>
                      </a:r>
                      <a:r>
                        <a:rPr lang="en-US" sz="1100">
                          <a:effectLst/>
                          <a:latin typeface="Franklin Gothic Book"/>
                        </a:rPr>
                        <a:t>Measuring the Public Funding of R&amp;D Projects​</a:t>
                      </a:r>
                      <a:endParaRPr lang="en-US"/>
                    </a:p>
                  </a:txBody>
                  <a:tcPr marL="0" marR="0" marT="0" marB="0"/>
                </a:tc>
                <a:tc>
                  <a:txBody>
                    <a:bodyPr/>
                    <a:lstStyle/>
                    <a:p>
                      <a:pPr fontAlgn="base"/>
                      <a:r>
                        <a:rPr lang="en-US" sz="1100">
                          <a:effectLst/>
                          <a:latin typeface="Franklin Gothic Book"/>
                        </a:rPr>
                        <a:t>R&amp;D Metrics​</a:t>
                      </a:r>
                    </a:p>
                  </a:txBody>
                  <a:tcPr marL="0" marR="0" marT="0" marB="0"/>
                </a:tc>
                <a:tc>
                  <a:txBody>
                    <a:bodyPr/>
                    <a:lstStyle/>
                    <a:p>
                      <a:pPr fontAlgn="base"/>
                      <a:r>
                        <a:rPr lang="en-US" sz="1100">
                          <a:effectLst/>
                          <a:latin typeface="Franklin Gothic Book"/>
                        </a:rPr>
                        <a:t>John Jankowski, NCSES​</a:t>
                      </a:r>
                    </a:p>
                  </a:txBody>
                  <a:tcPr marL="0" marR="0" marT="0" marB="0"/>
                </a:tc>
                <a:tc>
                  <a:txBody>
                    <a:bodyPr/>
                    <a:lstStyle/>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2231697070"/>
                  </a:ext>
                </a:extLst>
              </a:tr>
              <a:tr h="558084">
                <a:tc>
                  <a:txBody>
                    <a:bodyPr/>
                    <a:lstStyle/>
                    <a:p>
                      <a:pPr fontAlgn="base"/>
                      <a:r>
                        <a:rPr lang="en-US" sz="1100">
                          <a:solidFill>
                            <a:schemeClr val="accent6"/>
                          </a:solidFill>
                          <a:effectLst/>
                          <a:latin typeface="Franklin Gothic Book"/>
                        </a:rPr>
                        <a:t>05.</a:t>
                      </a:r>
                      <a:r>
                        <a:rPr lang="en-US" sz="1100">
                          <a:effectLst/>
                          <a:latin typeface="Franklin Gothic Book"/>
                        </a:rPr>
                        <a:t> Discovering the Potential and Use of New Data Sources to Measure the Soldier’s Social Determinants of Health​</a:t>
                      </a:r>
                      <a:endParaRPr lang="en-US"/>
                    </a:p>
                  </a:txBody>
                  <a:tcPr marL="0" marR="0" marT="0" marB="0"/>
                </a:tc>
                <a:tc>
                  <a:txBody>
                    <a:bodyPr/>
                    <a:lstStyle/>
                    <a:p>
                      <a:pPr fontAlgn="base"/>
                      <a:r>
                        <a:rPr lang="en-US" sz="1100">
                          <a:effectLst/>
                          <a:latin typeface="Franklin Gothic Book"/>
                        </a:rPr>
                        <a:t>ARI​</a:t>
                      </a:r>
                    </a:p>
                  </a:txBody>
                  <a:tcPr marL="0" marR="0" marT="0" marB="0"/>
                </a:tc>
                <a:tc>
                  <a:txBody>
                    <a:bodyPr/>
                    <a:lstStyle/>
                    <a:p>
                      <a:pPr fontAlgn="base"/>
                      <a:r>
                        <a:rPr lang="en-US" sz="1100">
                          <a:effectLst/>
                          <a:latin typeface="Franklin Gothic Book"/>
                        </a:rPr>
                        <a:t>Army Research Institute (ARI)​</a:t>
                      </a:r>
                    </a:p>
                  </a:txBody>
                  <a:tcPr marL="0" marR="0" marT="0" marB="0"/>
                </a:tc>
                <a:tc>
                  <a:txBody>
                    <a:bodyPr/>
                    <a:lstStyle/>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Josh​</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2454694786"/>
                  </a:ext>
                </a:extLst>
              </a:tr>
              <a:tr h="536619">
                <a:tc>
                  <a:txBody>
                    <a:bodyPr/>
                    <a:lstStyle/>
                    <a:p>
                      <a:pPr fontAlgn="base"/>
                      <a:r>
                        <a:rPr lang="en-US" sz="1100">
                          <a:solidFill>
                            <a:schemeClr val="accent6"/>
                          </a:solidFill>
                          <a:effectLst/>
                          <a:latin typeface="Franklin Gothic Book"/>
                        </a:rPr>
                        <a:t>06.</a:t>
                      </a:r>
                      <a:r>
                        <a:rPr lang="en-US" sz="1100">
                          <a:effectLst/>
                          <a:latin typeface="Franklin Gothic Book"/>
                        </a:rPr>
                        <a:t> Validation of Broadband Data and Identification of Factors that Predict Property Values ​</a:t>
                      </a:r>
                      <a:endParaRPr lang="en-US"/>
                    </a:p>
                  </a:txBody>
                  <a:tcPr marL="0" marR="0" marT="0" marB="0"/>
                </a:tc>
                <a:tc>
                  <a:txBody>
                    <a:bodyPr/>
                    <a:lstStyle/>
                    <a:p>
                      <a:pPr fontAlgn="base"/>
                      <a:r>
                        <a:rPr lang="en-US" sz="1100">
                          <a:effectLst/>
                          <a:latin typeface="Franklin Gothic Book"/>
                        </a:rPr>
                        <a:t>USDA Broadband​</a:t>
                      </a:r>
                    </a:p>
                  </a:txBody>
                  <a:tcPr marL="0" marR="0" marT="0" marB="0"/>
                </a:tc>
                <a:tc>
                  <a:txBody>
                    <a:bodyPr/>
                    <a:lstStyle/>
                    <a:p>
                      <a:pPr fontAlgn="base"/>
                      <a:r>
                        <a:rPr lang="en-US" sz="1100">
                          <a:effectLst/>
                          <a:latin typeface="Franklin Gothic Book"/>
                        </a:rPr>
                        <a:t>John Pender, USDA Economic Research Service (ERS)​</a:t>
                      </a:r>
                    </a:p>
                  </a:txBody>
                  <a:tcPr marL="0" marR="0" marT="0" marB="0"/>
                </a:tc>
                <a:tc>
                  <a:txBody>
                    <a:bodyPr/>
                    <a:lstStyle/>
                    <a:p>
                      <a:pPr fontAlgn="base"/>
                      <a:r>
                        <a:rPr lang="en-US" sz="1100">
                          <a:effectLst/>
                          <a:latin typeface="Franklin Gothic Book"/>
                        </a:rPr>
                        <a:t>Josh​</a:t>
                      </a:r>
                    </a:p>
                  </a:txBody>
                  <a:tcPr marL="0" marR="0" marT="0" marB="0"/>
                </a:tc>
                <a:tc>
                  <a:txBody>
                    <a:bodyPr/>
                    <a:lstStyle/>
                    <a:p>
                      <a:pPr fontAlgn="base"/>
                      <a:r>
                        <a:rPr lang="en-US" sz="1100" err="1">
                          <a:effectLst/>
                          <a:latin typeface="Franklin Gothic Book"/>
                        </a:rPr>
                        <a:t>Teja</a:t>
                      </a:r>
                      <a:r>
                        <a:rPr lang="en-US" sz="1100">
                          <a:effectLst/>
                          <a:latin typeface="Franklin Gothic Book"/>
                        </a:rPr>
                        <a:t>​</a:t>
                      </a:r>
                    </a:p>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4003730673"/>
                  </a:ext>
                </a:extLst>
              </a:tr>
              <a:tr h="550929">
                <a:tc>
                  <a:txBody>
                    <a:bodyPr/>
                    <a:lstStyle/>
                    <a:p>
                      <a:pPr fontAlgn="base"/>
                      <a:r>
                        <a:rPr lang="en-US" sz="1100">
                          <a:solidFill>
                            <a:schemeClr val="accent6"/>
                          </a:solidFill>
                          <a:effectLst/>
                          <a:latin typeface="Franklin Gothic Book"/>
                        </a:rPr>
                        <a:t>07.</a:t>
                      </a:r>
                      <a:r>
                        <a:rPr lang="en-US" sz="1100">
                          <a:effectLst/>
                          <a:latin typeface="Franklin Gothic Book"/>
                        </a:rPr>
                        <a:t> Economic and Social Impact of Arlington Restaurant Initiative​</a:t>
                      </a:r>
                    </a:p>
                  </a:txBody>
                  <a:tcPr marL="0" marR="0" marT="0" marB="0"/>
                </a:tc>
                <a:tc>
                  <a:txBody>
                    <a:bodyPr/>
                    <a:lstStyle/>
                    <a:p>
                      <a:pPr fontAlgn="base"/>
                      <a:r>
                        <a:rPr lang="en-US" sz="1100">
                          <a:effectLst/>
                          <a:latin typeface="Franklin Gothic Book"/>
                        </a:rPr>
                        <a:t>ACPD​</a:t>
                      </a:r>
                    </a:p>
                  </a:txBody>
                  <a:tcPr marL="0" marR="0" marT="0" marB="0"/>
                </a:tc>
                <a:tc>
                  <a:txBody>
                    <a:bodyPr/>
                    <a:lstStyle/>
                    <a:p>
                      <a:pPr fontAlgn="base"/>
                      <a:r>
                        <a:rPr lang="en-US" sz="1100">
                          <a:effectLst/>
                          <a:latin typeface="Franklin Gothic Book"/>
                        </a:rPr>
                        <a:t>Jim Mastoras​</a:t>
                      </a:r>
                    </a:p>
                    <a:p>
                      <a:pPr fontAlgn="base"/>
                      <a:r>
                        <a:rPr lang="en-US" sz="1100">
                          <a:effectLst/>
                          <a:latin typeface="Franklin Gothic Book"/>
                        </a:rPr>
                        <a:t>Arlington County Police Department (ACPD)​</a:t>
                      </a:r>
                    </a:p>
                  </a:txBody>
                  <a:tcPr marL="0" marR="0" marT="0" marB="0"/>
                </a:tc>
                <a:tc>
                  <a:txBody>
                    <a:bodyPr/>
                    <a:lstStyle/>
                    <a:p>
                      <a:pPr fontAlgn="base"/>
                      <a:r>
                        <a:rPr lang="en-US" sz="1100" err="1">
                          <a:effectLst/>
                          <a:latin typeface="Franklin Gothic Book"/>
                        </a:rPr>
                        <a:t>Bayoán</a:t>
                      </a:r>
                      <a:r>
                        <a:rPr lang="en-US" sz="1100">
                          <a:effectLst/>
                          <a:latin typeface="Franklin Gothic Book"/>
                        </a:rPr>
                        <a:t>​</a:t>
                      </a:r>
                    </a:p>
                  </a:txBody>
                  <a:tcPr marL="0" marR="0" marT="0" marB="0"/>
                </a:tc>
                <a:tc>
                  <a:txBody>
                    <a:bodyPr/>
                    <a:lstStyle/>
                    <a:p>
                      <a:pPr fontAlgn="base"/>
                      <a:r>
                        <a:rPr lang="en-US" sz="1100" err="1">
                          <a:effectLst/>
                          <a:latin typeface="Franklin Gothic Book"/>
                        </a:rPr>
                        <a:t>Gizem</a:t>
                      </a:r>
                      <a:r>
                        <a:rPr lang="en-US" sz="1100">
                          <a:effectLst/>
                          <a:latin typeface="Franklin Gothic Book"/>
                        </a:rPr>
                        <a:t>​</a:t>
                      </a:r>
                    </a:p>
                    <a:p>
                      <a:pPr fontAlgn="base"/>
                      <a:r>
                        <a:rPr lang="en-US" sz="1100">
                          <a:effectLst/>
                          <a:latin typeface="Franklin Gothic Book"/>
                        </a:rPr>
                        <a:t>Aaron​</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3389599736"/>
                  </a:ext>
                </a:extLst>
              </a:tr>
              <a:tr h="1044619">
                <a:tc>
                  <a:txBody>
                    <a:bodyPr/>
                    <a:lstStyle/>
                    <a:p>
                      <a:pPr fontAlgn="base"/>
                      <a:r>
                        <a:rPr lang="en-US" sz="1100">
                          <a:solidFill>
                            <a:schemeClr val="accent6"/>
                          </a:solidFill>
                          <a:effectLst/>
                          <a:latin typeface="Franklin Gothic Book"/>
                        </a:rPr>
                        <a:t>08.</a:t>
                      </a:r>
                      <a:r>
                        <a:rPr lang="en-US" sz="1100">
                          <a:effectLst/>
                          <a:latin typeface="Franklin Gothic Book"/>
                        </a:rPr>
                        <a:t> Building a Fairfax County </a:t>
                      </a:r>
                      <a:r>
                        <a:rPr lang="en-US" sz="1100" err="1">
                          <a:effectLst/>
                          <a:latin typeface="Franklin Gothic Book"/>
                        </a:rPr>
                        <a:t>CommunityScape</a:t>
                      </a:r>
                      <a:r>
                        <a:rPr lang="en-US" sz="1100">
                          <a:effectLst/>
                          <a:latin typeface="Franklin Gothic Book"/>
                        </a:rPr>
                        <a:t> to Understand Social Determinants of Health and Prosperity​</a:t>
                      </a:r>
                    </a:p>
                  </a:txBody>
                  <a:tcPr marL="0" marR="0" marT="0" marB="0"/>
                </a:tc>
                <a:tc>
                  <a:txBody>
                    <a:bodyPr/>
                    <a:lstStyle/>
                    <a:p>
                      <a:pPr fontAlgn="base"/>
                      <a:r>
                        <a:rPr lang="en-US" sz="1100">
                          <a:effectLst/>
                          <a:latin typeface="Franklin Gothic Book"/>
                        </a:rPr>
                        <a:t>Fairfax &amp; INOVA​</a:t>
                      </a:r>
                    </a:p>
                  </a:txBody>
                  <a:tcPr marL="0" marR="0" marT="0" marB="0"/>
                </a:tc>
                <a:tc>
                  <a:txBody>
                    <a:bodyPr/>
                    <a:lstStyle/>
                    <a:p>
                      <a:pPr fontAlgn="base"/>
                      <a:r>
                        <a:rPr lang="en-US" sz="1100">
                          <a:effectLst/>
                          <a:latin typeface="Franklin Gothic Book"/>
                        </a:rPr>
                        <a:t>Fairfax County Health and Human Services,​</a:t>
                      </a:r>
                    </a:p>
                    <a:p>
                      <a:pPr fontAlgn="base"/>
                      <a:r>
                        <a:rPr lang="en-US" sz="1100">
                          <a:effectLst/>
                          <a:latin typeface="Franklin Gothic Book"/>
                        </a:rPr>
                        <a:t>&amp; Inova Translational Medicine Institute​</a:t>
                      </a:r>
                    </a:p>
                    <a:p>
                      <a:pPr fontAlgn="base"/>
                      <a:r>
                        <a:rPr lang="en-US" sz="1100">
                          <a:effectLst/>
                          <a:latin typeface="Franklin Gothic Book"/>
                        </a:rPr>
                        <a:t>​</a:t>
                      </a:r>
                    </a:p>
                  </a:txBody>
                  <a:tcPr marL="0" marR="0" marT="0" marB="0"/>
                </a:tc>
                <a:tc>
                  <a:txBody>
                    <a:bodyPr/>
                    <a:lstStyle/>
                    <a:p>
                      <a:pPr fontAlgn="base"/>
                      <a:r>
                        <a:rPr lang="en-US" sz="1100" err="1">
                          <a:effectLst/>
                          <a:latin typeface="Franklin Gothic Book"/>
                        </a:rPr>
                        <a:t>Teja</a:t>
                      </a:r>
                      <a:r>
                        <a:rPr lang="en-US" sz="1100">
                          <a:effectLst/>
                          <a:latin typeface="Franklin Gothic Book"/>
                        </a:rPr>
                        <a:t>​</a:t>
                      </a:r>
                    </a:p>
                  </a:txBody>
                  <a:tcPr marL="0" marR="0" marT="0" marB="0"/>
                </a:tc>
                <a:tc>
                  <a:txBody>
                    <a:bodyPr/>
                    <a:lstStyle/>
                    <a:p>
                      <a:pPr fontAlgn="base"/>
                      <a:r>
                        <a:rPr lang="en-US" sz="1100" dirty="0">
                          <a:effectLst/>
                          <a:latin typeface="Franklin Gothic Book"/>
                        </a:rPr>
                        <a:t>Joy​</a:t>
                      </a:r>
                    </a:p>
                    <a:p>
                      <a:pPr fontAlgn="base"/>
                      <a:r>
                        <a:rPr lang="en-US" sz="1100" dirty="0">
                          <a:effectLst/>
                          <a:latin typeface="Franklin Gothic Book"/>
                        </a:rPr>
                        <a:t>Stephanie​</a:t>
                      </a:r>
                    </a:p>
                    <a:p>
                      <a:pPr fontAlgn="base"/>
                      <a:r>
                        <a:rPr lang="en-US" sz="1100" dirty="0">
                          <a:effectLst/>
                          <a:latin typeface="Franklin Gothic Book"/>
                        </a:rPr>
                        <a:t>Vicki​</a:t>
                      </a:r>
                    </a:p>
                    <a:p>
                      <a:pPr fontAlgn="base"/>
                      <a:r>
                        <a:rPr lang="en-US" sz="1100" dirty="0">
                          <a:effectLst/>
                          <a:latin typeface="Franklin Gothic Book"/>
                        </a:rPr>
                        <a:t>Josh​</a:t>
                      </a:r>
                    </a:p>
                    <a:p>
                      <a:pPr fontAlgn="base"/>
                      <a:r>
                        <a:rPr lang="en-US" sz="1100" dirty="0">
                          <a:effectLst/>
                          <a:latin typeface="Franklin Gothic Book"/>
                        </a:rPr>
                        <a:t>Nathaniel​</a:t>
                      </a:r>
                    </a:p>
                    <a:p>
                      <a:pPr fontAlgn="base"/>
                      <a:r>
                        <a:rPr lang="en-US" sz="1100" dirty="0">
                          <a:effectLst/>
                          <a:latin typeface="Franklin Gothic Book"/>
                        </a:rPr>
                        <a:t>Devika​</a:t>
                      </a:r>
                    </a:p>
                  </a:txBody>
                  <a:tcPr marL="0" marR="0" marT="0" marB="0"/>
                </a:tc>
                <a:tc>
                  <a:txBody>
                    <a:bodyPr/>
                    <a:lstStyle/>
                    <a:p>
                      <a:pPr fontAlgn="base"/>
                      <a:r>
                        <a:rPr lang="en-US" sz="1100">
                          <a:effectLst/>
                          <a:latin typeface="Franklin Gothic Book"/>
                        </a:rPr>
                        <a:t>2 fellows​</a:t>
                      </a:r>
                    </a:p>
                    <a:p>
                      <a:pPr fontAlgn="base"/>
                      <a:r>
                        <a:rPr lang="en-US" sz="1100">
                          <a:effectLst/>
                          <a:latin typeface="Franklin Gothic Book"/>
                        </a:rPr>
                        <a:t>2 interns​</a:t>
                      </a:r>
                    </a:p>
                  </a:txBody>
                  <a:tcPr marL="0" marR="0" marT="0" marB="0"/>
                </a:tc>
                <a:extLst>
                  <a:ext uri="{0D108BD9-81ED-4DB2-BD59-A6C34878D82A}">
                    <a16:rowId xmlns:a16="http://schemas.microsoft.com/office/drawing/2014/main" val="2573747064"/>
                  </a:ext>
                </a:extLst>
              </a:tr>
              <a:tr h="722647">
                <a:tc>
                  <a:txBody>
                    <a:bodyPr/>
                    <a:lstStyle/>
                    <a:p>
                      <a:pPr fontAlgn="base"/>
                      <a:r>
                        <a:rPr lang="en-US" sz="1100">
                          <a:solidFill>
                            <a:schemeClr val="accent6"/>
                          </a:solidFill>
                          <a:effectLst/>
                          <a:latin typeface="Franklin Gothic Book"/>
                        </a:rPr>
                        <a:t>09.</a:t>
                      </a:r>
                      <a:r>
                        <a:rPr lang="en-US" sz="1100">
                          <a:effectLst/>
                          <a:latin typeface="Franklin Gothic Book"/>
                        </a:rPr>
                        <a:t> Returning Citizens Reentry Program​</a:t>
                      </a:r>
                    </a:p>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Criminal Justice​</a:t>
                      </a:r>
                    </a:p>
                  </a:txBody>
                  <a:tcPr marL="0" marR="0" marT="0" marB="0"/>
                </a:tc>
                <a:tc>
                  <a:txBody>
                    <a:bodyPr/>
                    <a:lstStyle/>
                    <a:p>
                      <a:pPr fontAlgn="base"/>
                      <a:r>
                        <a:rPr lang="en-US" sz="1100">
                          <a:effectLst/>
                          <a:latin typeface="Franklin Gothic Book"/>
                        </a:rPr>
                        <a:t>Gregory Fairchild, Darden; UVA​</a:t>
                      </a:r>
                    </a:p>
                    <a:p>
                      <a:pPr fontAlgn="base"/>
                      <a:r>
                        <a:rPr lang="en-US" sz="1100">
                          <a:effectLst/>
                          <a:latin typeface="Franklin Gothic Book"/>
                        </a:rPr>
                        <a:t>&amp; Virginia Department of Corrections (VADOC)​</a:t>
                      </a:r>
                    </a:p>
                  </a:txBody>
                  <a:tcPr marL="0" marR="0" marT="0" marB="0"/>
                </a:tc>
                <a:tc>
                  <a:txBody>
                    <a:bodyPr/>
                    <a:lstStyle/>
                    <a:p>
                      <a:pPr fontAlgn="base"/>
                      <a:r>
                        <a:rPr lang="en-US" sz="1100">
                          <a:effectLst/>
                          <a:latin typeface="Franklin Gothic Book"/>
                        </a:rPr>
                        <a:t>Nathaniel​</a:t>
                      </a:r>
                    </a:p>
                  </a:txBody>
                  <a:tcPr marL="0" marR="0" marT="0" marB="0"/>
                </a:tc>
                <a:tc>
                  <a:txBody>
                    <a:bodyPr/>
                    <a:lstStyle/>
                    <a:p>
                      <a:pPr fontAlgn="base"/>
                      <a:r>
                        <a:rPr lang="en-US" sz="1100">
                          <a:effectLst/>
                          <a:latin typeface="Franklin Gothic Book"/>
                        </a:rPr>
                        <a:t>Joel​</a:t>
                      </a:r>
                    </a:p>
                    <a:p>
                      <a:pPr fontAlgn="base"/>
                      <a:r>
                        <a:rPr lang="en-US" sz="1100" err="1">
                          <a:effectLst/>
                          <a:latin typeface="Franklin Gothic Book"/>
                        </a:rPr>
                        <a:t>Bayoán</a:t>
                      </a:r>
                      <a:r>
                        <a:rPr lang="en-US" sz="1100">
                          <a:effectLst/>
                          <a:latin typeface="Franklin Gothic Book"/>
                        </a:rPr>
                        <a:t>​</a:t>
                      </a:r>
                    </a:p>
                    <a:p>
                      <a:pPr fontAlgn="base"/>
                      <a:r>
                        <a:rPr lang="en-US" sz="1100" err="1">
                          <a:effectLst/>
                          <a:latin typeface="Franklin Gothic Book"/>
                        </a:rPr>
                        <a:t>Gizem</a:t>
                      </a:r>
                      <a:r>
                        <a:rPr lang="en-US" sz="1100">
                          <a:effectLst/>
                          <a:latin typeface="Franklin Gothic Book"/>
                        </a:rPr>
                        <a:t>​</a:t>
                      </a:r>
                    </a:p>
                    <a:p>
                      <a:pPr fontAlgn="base"/>
                      <a:r>
                        <a:rPr lang="en-US" sz="1100">
                          <a:effectLst/>
                          <a:latin typeface="Franklin Gothic Book"/>
                        </a:rPr>
                        <a:t>Aaron​</a:t>
                      </a:r>
                    </a:p>
                  </a:txBody>
                  <a:tcPr marL="0" marR="0" marT="0" marB="0"/>
                </a:tc>
                <a:tc>
                  <a:txBody>
                    <a:bodyPr/>
                    <a:lstStyle/>
                    <a:p>
                      <a:pPr fontAlgn="base"/>
                      <a:r>
                        <a:rPr lang="en-US" sz="1100" dirty="0">
                          <a:effectLst/>
                          <a:latin typeface="Franklin Gothic Book"/>
                        </a:rPr>
                        <a:t>1 fellow</a:t>
                      </a:r>
                      <a:endParaRPr lang="en-US" dirty="0">
                        <a:latin typeface="Franklin Gothic Book"/>
                      </a:endParaRPr>
                    </a:p>
                    <a:p>
                      <a:pPr lvl="0">
                        <a:buNone/>
                      </a:pPr>
                      <a:r>
                        <a:rPr lang="en-US" sz="1100" dirty="0">
                          <a:effectLst/>
                          <a:latin typeface="Franklin Gothic Book"/>
                        </a:rPr>
                        <a:t>1 intern​</a:t>
                      </a:r>
                      <a:endParaRPr lang="en-US" dirty="0">
                        <a:latin typeface="Franklin Gothic Book"/>
                      </a:endParaRPr>
                    </a:p>
                  </a:txBody>
                  <a:tcPr marL="0" marR="0" marT="0" marB="0"/>
                </a:tc>
                <a:extLst>
                  <a:ext uri="{0D108BD9-81ED-4DB2-BD59-A6C34878D82A}">
                    <a16:rowId xmlns:a16="http://schemas.microsoft.com/office/drawing/2014/main" val="3051106270"/>
                  </a:ext>
                </a:extLst>
              </a:tr>
            </a:tbl>
          </a:graphicData>
        </a:graphic>
      </p:graphicFrame>
      <p:sp>
        <p:nvSpPr>
          <p:cNvPr id="17" name="Text Placeholder 2">
            <a:extLst>
              <a:ext uri="{FF2B5EF4-FFF2-40B4-BE49-F238E27FC236}">
                <a16:creationId xmlns:a16="http://schemas.microsoft.com/office/drawing/2014/main" id="{5BF36032-4F8A-A04F-B8F3-3EE9C69925D6}"/>
              </a:ext>
            </a:extLst>
          </p:cNvPr>
          <p:cNvSpPr txBox="1">
            <a:spLocks/>
          </p:cNvSpPr>
          <p:nvPr/>
        </p:nvSpPr>
        <p:spPr>
          <a:xfrm>
            <a:off x="68292" y="71101"/>
            <a:ext cx="9144000" cy="508150"/>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a:solidFill>
                  <a:srgbClr val="C00000"/>
                </a:solidFill>
                <a:latin typeface="Raleway"/>
                <a:ea typeface="Raleway"/>
                <a:cs typeface="Raleway"/>
                <a:sym typeface="Raleway"/>
              </a:rPr>
              <a:t>Now tell us which projects you’d like to work on </a:t>
            </a:r>
            <a:br>
              <a:rPr lang="en-US" sz="2800" b="1">
                <a:solidFill>
                  <a:srgbClr val="C00000"/>
                </a:solidFill>
                <a:latin typeface="Raleway"/>
                <a:ea typeface="Raleway"/>
                <a:cs typeface="Raleway"/>
                <a:sym typeface="Raleway"/>
              </a:rPr>
            </a:br>
            <a:r>
              <a:rPr lang="en-US" sz="2800" b="1">
                <a:solidFill>
                  <a:srgbClr val="C00000"/>
                </a:solidFill>
                <a:latin typeface="Raleway"/>
                <a:ea typeface="Raleway"/>
                <a:cs typeface="Raleway"/>
                <a:sym typeface="Raleway"/>
              </a:rPr>
              <a:t>this summer!</a:t>
            </a:r>
            <a:endParaRPr lang="en-US" sz="2800" dirty="0"/>
          </a:p>
        </p:txBody>
      </p:sp>
    </p:spTree>
    <p:extLst>
      <p:ext uri="{BB962C8B-B14F-4D97-AF65-F5344CB8AC3E}">
        <p14:creationId xmlns:p14="http://schemas.microsoft.com/office/powerpoint/2010/main" val="2494372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6</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9066" y="1532492"/>
            <a:ext cx="7657171" cy="508150"/>
          </a:xfrm>
        </p:spPr>
        <p:txBody>
          <a:bodyPr vert="horz" anchor="t"/>
          <a:lstStyle/>
          <a:p>
            <a:r>
              <a:rPr lang="en-US" dirty="0">
                <a:latin typeface="Franklin Gothic Book"/>
              </a:rPr>
              <a:t>Machine Learning Techniques to Measure Business Innovation</a:t>
            </a:r>
            <a:endParaRPr lang="en-US" b="1" dirty="0"/>
          </a:p>
        </p:txBody>
      </p:sp>
      <p:sp>
        <p:nvSpPr>
          <p:cNvPr id="4" name="Text Placeholder 3">
            <a:extLst>
              <a:ext uri="{FF2B5EF4-FFF2-40B4-BE49-F238E27FC236}">
                <a16:creationId xmlns:a16="http://schemas.microsoft.com/office/drawing/2014/main" id="{F28E945A-7534-4A6B-A83D-97B804133940}"/>
              </a:ext>
            </a:extLst>
          </p:cNvPr>
          <p:cNvSpPr>
            <a:spLocks noGrp="1"/>
          </p:cNvSpPr>
          <p:nvPr>
            <p:ph type="body" sz="quarter" idx="14"/>
          </p:nvPr>
        </p:nvSpPr>
        <p:spPr>
          <a:xfrm>
            <a:off x="689066" y="2746150"/>
            <a:ext cx="7030051" cy="1794939"/>
          </a:xfrm>
        </p:spPr>
        <p:txBody>
          <a:bodyPr vert="horz" anchor="t"/>
          <a:lstStyle/>
          <a:p>
            <a:r>
              <a:rPr lang="en-US" b="1" dirty="0"/>
              <a:t>SDAD Team: </a:t>
            </a:r>
            <a:r>
              <a:rPr lang="en-US" dirty="0"/>
              <a:t>Devika Nair &amp; Gizem Korkmaz &amp; Neil Alexander</a:t>
            </a:r>
          </a:p>
          <a:p>
            <a:endParaRPr lang="en-US" b="1" dirty="0"/>
          </a:p>
          <a:p>
            <a:r>
              <a:rPr lang="en-US" b="1" dirty="0"/>
              <a:t>Sponsor: </a:t>
            </a:r>
            <a:r>
              <a:rPr lang="en-US" dirty="0"/>
              <a:t>Gary Anderson, National Science Foundation (NSF)</a:t>
            </a:r>
            <a:br>
              <a:rPr lang="en-US" dirty="0"/>
            </a:br>
            <a:r>
              <a:rPr lang="en-US" dirty="0"/>
              <a:t>National Center for Science and Engineering Statistics (NCSES)</a:t>
            </a:r>
          </a:p>
          <a:p>
            <a:endParaRPr lang="en-US" dirty="0"/>
          </a:p>
        </p:txBody>
      </p:sp>
      <p:pic>
        <p:nvPicPr>
          <p:cNvPr id="6" name="Picture 6">
            <a:extLst>
              <a:ext uri="{FF2B5EF4-FFF2-40B4-BE49-F238E27FC236}">
                <a16:creationId xmlns:a16="http://schemas.microsoft.com/office/drawing/2014/main" id="{00133F59-5DCB-4E03-B7CA-6491C02A07C3}"/>
              </a:ext>
            </a:extLst>
          </p:cNvPr>
          <p:cNvPicPr>
            <a:picLocks noChangeAspect="1"/>
          </p:cNvPicPr>
          <p:nvPr/>
        </p:nvPicPr>
        <p:blipFill>
          <a:blip r:embed="rId2"/>
          <a:stretch>
            <a:fillRect/>
          </a:stretch>
        </p:blipFill>
        <p:spPr>
          <a:xfrm>
            <a:off x="1084503" y="4139601"/>
            <a:ext cx="1209675" cy="800100"/>
          </a:xfrm>
          <a:prstGeom prst="rect">
            <a:avLst/>
          </a:prstGeom>
        </p:spPr>
      </p:pic>
    </p:spTree>
    <p:extLst>
      <p:ext uri="{BB962C8B-B14F-4D97-AF65-F5344CB8AC3E}">
        <p14:creationId xmlns:p14="http://schemas.microsoft.com/office/powerpoint/2010/main" val="31637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2BA972-7629-9945-BD66-69E18526BEE0}"/>
              </a:ext>
            </a:extLst>
          </p:cNvPr>
          <p:cNvPicPr>
            <a:picLocks noGrp="1" noChangeAspect="1"/>
          </p:cNvPicPr>
          <p:nvPr>
            <p:ph sz="half" idx="1"/>
          </p:nvPr>
        </p:nvPicPr>
        <p:blipFill>
          <a:blip r:embed="rId3"/>
          <a:stretch>
            <a:fillRect/>
          </a:stretch>
        </p:blipFill>
        <p:spPr>
          <a:xfrm>
            <a:off x="371778" y="1194536"/>
            <a:ext cx="4211123" cy="3920155"/>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E5A454E0-0C10-1C4F-BB32-5D623A94ABB6}"/>
              </a:ext>
            </a:extLst>
          </p:cNvPr>
          <p:cNvPicPr>
            <a:picLocks noGrp="1" noChangeAspect="1"/>
          </p:cNvPicPr>
          <p:nvPr>
            <p:ph sz="half" idx="2"/>
          </p:nvPr>
        </p:nvPicPr>
        <p:blipFill>
          <a:blip r:embed="rId4"/>
          <a:stretch>
            <a:fillRect/>
          </a:stretch>
        </p:blipFill>
        <p:spPr>
          <a:xfrm>
            <a:off x="5148918" y="1194535"/>
            <a:ext cx="3407783" cy="4005253"/>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A4DA4DCD-7E68-8549-9767-F2D90AF06654}"/>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4187719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ctrTitle"/>
          </p:nvPr>
        </p:nvSpPr>
        <p:spPr>
          <a:xfrm>
            <a:off x="1097690" y="2514855"/>
            <a:ext cx="6858000" cy="771015"/>
          </a:xfrm>
          <a:solidFill>
            <a:srgbClr val="FFC000"/>
          </a:solidFill>
        </p:spPr>
        <p:txBody>
          <a:bodyPr/>
          <a:lstStyle/>
          <a:p>
            <a:pPr algn="ctr"/>
            <a:r>
              <a:rPr lang="en-US"/>
              <a:t>Research Questions</a:t>
            </a:r>
          </a:p>
        </p:txBody>
      </p:sp>
      <p:sp>
        <p:nvSpPr>
          <p:cNvPr id="8" name="Subtitle 7">
            <a:extLst>
              <a:ext uri="{FF2B5EF4-FFF2-40B4-BE49-F238E27FC236}">
                <a16:creationId xmlns:a16="http://schemas.microsoft.com/office/drawing/2014/main" id="{A8BAB171-C27D-D84C-926A-6372AC06CA1C}"/>
              </a:ext>
            </a:extLst>
          </p:cNvPr>
          <p:cNvSpPr>
            <a:spLocks noGrp="1"/>
          </p:cNvSpPr>
          <p:nvPr>
            <p:ph type="subTitle" idx="1"/>
          </p:nvPr>
        </p:nvSpPr>
        <p:spPr>
          <a:xfrm>
            <a:off x="817757" y="3354927"/>
            <a:ext cx="7649736" cy="2072000"/>
          </a:xfrm>
        </p:spPr>
        <p:txBody>
          <a:bodyPr>
            <a:normAutofit lnSpcReduction="10000"/>
          </a:bodyPr>
          <a:lstStyle/>
          <a:p>
            <a:r>
              <a:rPr lang="en-US" dirty="0"/>
              <a:t>How can the BRDIS survey data on innovation be supplemented </a:t>
            </a:r>
            <a:br>
              <a:rPr lang="en-US" dirty="0"/>
            </a:br>
            <a:r>
              <a:rPr lang="en-US" dirty="0"/>
              <a:t>by alternative sources of data? </a:t>
            </a:r>
          </a:p>
          <a:p>
            <a:r>
              <a:rPr lang="en-US" dirty="0"/>
              <a:t>Can we duplicate or extend the findings of the BRDIS survey using </a:t>
            </a:r>
            <a:br>
              <a:rPr lang="en-US" dirty="0"/>
            </a:br>
            <a:r>
              <a:rPr lang="en-US" dirty="0"/>
              <a:t>alternative sources of data?  </a:t>
            </a:r>
          </a:p>
          <a:p>
            <a:r>
              <a:rPr lang="en-US" dirty="0"/>
              <a:t>Can we use machine learning mechanisms to predict innovation: </a:t>
            </a:r>
            <a:br>
              <a:rPr lang="en-US" dirty="0"/>
            </a:br>
            <a:r>
              <a:rPr lang="en-US" dirty="0"/>
              <a:t>when it happens, who performs it, what products result from it, and what kind of innovation is it? </a:t>
            </a:r>
          </a:p>
        </p:txBody>
      </p:sp>
      <p:pic>
        <p:nvPicPr>
          <p:cNvPr id="11" name="Picture 10">
            <a:extLst>
              <a:ext uri="{FF2B5EF4-FFF2-40B4-BE49-F238E27FC236}">
                <a16:creationId xmlns:a16="http://schemas.microsoft.com/office/drawing/2014/main" id="{5CAC7FAE-B6D2-964F-AF1E-10B9F1F09D9D}"/>
              </a:ext>
            </a:extLst>
          </p:cNvPr>
          <p:cNvPicPr>
            <a:picLocks noChangeAspect="1"/>
          </p:cNvPicPr>
          <p:nvPr/>
        </p:nvPicPr>
        <p:blipFill>
          <a:blip r:embed="rId3"/>
          <a:stretch>
            <a:fillRect/>
          </a:stretch>
        </p:blipFill>
        <p:spPr>
          <a:xfrm>
            <a:off x="2312128" y="943230"/>
            <a:ext cx="4429125" cy="1428750"/>
          </a:xfrm>
          <a:prstGeom prst="rect">
            <a:avLst/>
          </a:prstGeom>
        </p:spPr>
      </p:pic>
    </p:spTree>
    <p:extLst>
      <p:ext uri="{BB962C8B-B14F-4D97-AF65-F5344CB8AC3E}">
        <p14:creationId xmlns:p14="http://schemas.microsoft.com/office/powerpoint/2010/main" val="2944044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0" y="575907"/>
            <a:ext cx="9002961" cy="928503"/>
          </a:xfrm>
          <a:solidFill>
            <a:srgbClr val="FFC000"/>
          </a:solidFill>
        </p:spPr>
        <p:txBody>
          <a:bodyPr/>
          <a:lstStyle/>
          <a:p>
            <a:pPr algn="ctr"/>
            <a:r>
              <a:rPr lang="en-US" dirty="0"/>
              <a:t>Pharmaceutical Focus</a:t>
            </a:r>
          </a:p>
        </p:txBody>
      </p:sp>
      <p:graphicFrame>
        <p:nvGraphicFramePr>
          <p:cNvPr id="9" name="Content Placeholder 8">
            <a:extLst>
              <a:ext uri="{FF2B5EF4-FFF2-40B4-BE49-F238E27FC236}">
                <a16:creationId xmlns:a16="http://schemas.microsoft.com/office/drawing/2014/main" id="{7DE1218D-02D5-4444-ADB7-F8127CB49E6F}"/>
              </a:ext>
            </a:extLst>
          </p:cNvPr>
          <p:cNvGraphicFramePr>
            <a:graphicFrameLocks noGrp="1"/>
          </p:cNvGraphicFramePr>
          <p:nvPr>
            <p:ph idx="1"/>
            <p:extLst>
              <p:ext uri="{D42A27DB-BD31-4B8C-83A1-F6EECF244321}">
                <p14:modId xmlns:p14="http://schemas.microsoft.com/office/powerpoint/2010/main" val="149086610"/>
              </p:ext>
            </p:extLst>
          </p:nvPr>
        </p:nvGraphicFramePr>
        <p:xfrm>
          <a:off x="628650" y="1598118"/>
          <a:ext cx="7886700" cy="199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Content Placeholder 8">
            <a:extLst>
              <a:ext uri="{FF2B5EF4-FFF2-40B4-BE49-F238E27FC236}">
                <a16:creationId xmlns:a16="http://schemas.microsoft.com/office/drawing/2014/main" id="{6017A5E3-1797-DB4C-9363-4F550AFEFEEA}"/>
              </a:ext>
            </a:extLst>
          </p:cNvPr>
          <p:cNvGraphicFramePr>
            <a:graphicFrameLocks/>
          </p:cNvGraphicFramePr>
          <p:nvPr>
            <p:extLst>
              <p:ext uri="{D42A27DB-BD31-4B8C-83A1-F6EECF244321}">
                <p14:modId xmlns:p14="http://schemas.microsoft.com/office/powerpoint/2010/main" val="1048798290"/>
              </p:ext>
            </p:extLst>
          </p:nvPr>
        </p:nvGraphicFramePr>
        <p:xfrm>
          <a:off x="2302329" y="3554486"/>
          <a:ext cx="6213022" cy="11826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oup 11">
            <a:extLst>
              <a:ext uri="{FF2B5EF4-FFF2-40B4-BE49-F238E27FC236}">
                <a16:creationId xmlns:a16="http://schemas.microsoft.com/office/drawing/2014/main" id="{976D8B90-6AD3-3544-AE80-1009A1A67C77}"/>
              </a:ext>
            </a:extLst>
          </p:cNvPr>
          <p:cNvGrpSpPr/>
          <p:nvPr/>
        </p:nvGrpSpPr>
        <p:grpSpPr>
          <a:xfrm>
            <a:off x="3975119" y="4737142"/>
            <a:ext cx="1193762" cy="716257"/>
            <a:chOff x="2231995" y="310932"/>
            <a:chExt cx="1591682" cy="955009"/>
          </a:xfrm>
          <a:solidFill>
            <a:schemeClr val="accent6"/>
          </a:solidFill>
        </p:grpSpPr>
        <p:sp>
          <p:nvSpPr>
            <p:cNvPr id="13" name="Rounded Rectangle 12">
              <a:extLst>
                <a:ext uri="{FF2B5EF4-FFF2-40B4-BE49-F238E27FC236}">
                  <a16:creationId xmlns:a16="http://schemas.microsoft.com/office/drawing/2014/main" id="{B0ADAA44-5BE2-3540-BED7-A35FA076DF34}"/>
                </a:ext>
              </a:extLst>
            </p:cNvPr>
            <p:cNvSpPr/>
            <p:nvPr/>
          </p:nvSpPr>
          <p:spPr>
            <a:xfrm>
              <a:off x="2231995" y="310932"/>
              <a:ext cx="1591682" cy="955009"/>
            </a:xfrm>
            <a:prstGeom prst="roundRect">
              <a:avLst>
                <a:gd name="adj" fmla="val 10000"/>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ounded Rectangle 4">
              <a:extLst>
                <a:ext uri="{FF2B5EF4-FFF2-40B4-BE49-F238E27FC236}">
                  <a16:creationId xmlns:a16="http://schemas.microsoft.com/office/drawing/2014/main" id="{26862788-C755-8144-9CB7-DEDBE1E320AF}"/>
                </a:ext>
              </a:extLst>
            </p:cNvPr>
            <p:cNvSpPr txBox="1"/>
            <p:nvPr/>
          </p:nvSpPr>
          <p:spPr>
            <a:xfrm>
              <a:off x="2259966" y="338903"/>
              <a:ext cx="1535740" cy="89906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008" tIns="60008" rIns="60008" bIns="60008" numCol="1" spcCol="1270" anchor="ctr" anchorCtr="0">
              <a:noAutofit/>
            </a:bodyPr>
            <a:lstStyle/>
            <a:p>
              <a:pPr marL="0" lvl="0" indent="0" algn="ctr" defTabSz="700088">
                <a:lnSpc>
                  <a:spcPct val="90000"/>
                </a:lnSpc>
                <a:spcBef>
                  <a:spcPct val="0"/>
                </a:spcBef>
                <a:spcAft>
                  <a:spcPct val="35000"/>
                </a:spcAft>
                <a:buNone/>
              </a:pPr>
              <a:r>
                <a:rPr lang="en-US" sz="1575" kern="1200" err="1">
                  <a:solidFill>
                    <a:schemeClr val="tx1"/>
                  </a:solidFill>
                </a:rPr>
                <a:t>Proquest</a:t>
              </a:r>
              <a:endParaRPr lang="en-US" sz="1575" kern="1200">
                <a:solidFill>
                  <a:schemeClr val="tx1"/>
                </a:solidFill>
              </a:endParaRPr>
            </a:p>
          </p:txBody>
        </p:sp>
      </p:grpSp>
      <p:sp>
        <p:nvSpPr>
          <p:cNvPr id="15" name="TextBox 14">
            <a:extLst>
              <a:ext uri="{FF2B5EF4-FFF2-40B4-BE49-F238E27FC236}">
                <a16:creationId xmlns:a16="http://schemas.microsoft.com/office/drawing/2014/main" id="{AADB1B1F-95AA-8041-B481-E48E3CD55984}"/>
              </a:ext>
            </a:extLst>
          </p:cNvPr>
          <p:cNvSpPr txBox="1"/>
          <p:nvPr/>
        </p:nvSpPr>
        <p:spPr>
          <a:xfrm>
            <a:off x="628650" y="1600744"/>
            <a:ext cx="5672082" cy="300082"/>
          </a:xfrm>
          <a:prstGeom prst="rect">
            <a:avLst/>
          </a:prstGeom>
          <a:noFill/>
        </p:spPr>
        <p:txBody>
          <a:bodyPr wrap="square" rtlCol="0">
            <a:spAutoFit/>
          </a:bodyPr>
          <a:lstStyle/>
          <a:p>
            <a:r>
              <a:rPr lang="en-US" sz="1350"/>
              <a:t>New product pipeline for pharmaceutical industry: new drugs and new devices</a:t>
            </a:r>
          </a:p>
        </p:txBody>
      </p:sp>
      <p:sp>
        <p:nvSpPr>
          <p:cNvPr id="16" name="TextBox 15">
            <a:extLst>
              <a:ext uri="{FF2B5EF4-FFF2-40B4-BE49-F238E27FC236}">
                <a16:creationId xmlns:a16="http://schemas.microsoft.com/office/drawing/2014/main" id="{4A7744AB-A9BC-5D48-A839-E308F7DBFD0A}"/>
              </a:ext>
            </a:extLst>
          </p:cNvPr>
          <p:cNvSpPr txBox="1"/>
          <p:nvPr/>
        </p:nvSpPr>
        <p:spPr>
          <a:xfrm>
            <a:off x="628650" y="3367297"/>
            <a:ext cx="4588900" cy="300082"/>
          </a:xfrm>
          <a:prstGeom prst="rect">
            <a:avLst/>
          </a:prstGeom>
          <a:noFill/>
        </p:spPr>
        <p:txBody>
          <a:bodyPr wrap="square" rtlCol="0">
            <a:spAutoFit/>
          </a:bodyPr>
          <a:lstStyle/>
          <a:p>
            <a:r>
              <a:rPr lang="en-US" sz="1350"/>
              <a:t>Current data assets </a:t>
            </a:r>
          </a:p>
        </p:txBody>
      </p:sp>
      <p:graphicFrame>
        <p:nvGraphicFramePr>
          <p:cNvPr id="76" name="Content Placeholder 8">
            <a:extLst>
              <a:ext uri="{FF2B5EF4-FFF2-40B4-BE49-F238E27FC236}">
                <a16:creationId xmlns:a16="http://schemas.microsoft.com/office/drawing/2014/main" id="{941A1615-9B51-4286-8089-5567D9BD2FB9}"/>
              </a:ext>
            </a:extLst>
          </p:cNvPr>
          <p:cNvGraphicFramePr>
            <a:graphicFrameLocks/>
          </p:cNvGraphicFramePr>
          <p:nvPr>
            <p:extLst>
              <p:ext uri="{D42A27DB-BD31-4B8C-83A1-F6EECF244321}">
                <p14:modId xmlns:p14="http://schemas.microsoft.com/office/powerpoint/2010/main" val="295020761"/>
              </p:ext>
            </p:extLst>
          </p:nvPr>
        </p:nvGraphicFramePr>
        <p:xfrm>
          <a:off x="3988914" y="4765066"/>
          <a:ext cx="1176770" cy="66551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248817696"/>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92EF6C-D6BB-4608-BA35-E518DFB13D6B}">
  <ds:schemaRefs>
    <ds:schemaRef ds:uri="http://purl.org/dc/dcmitype/"/>
    <ds:schemaRef ds:uri="http://schemas.microsoft.com/office/infopath/2007/PartnerControls"/>
    <ds:schemaRef ds:uri="http://schemas.microsoft.com/office/2006/documentManagement/types"/>
    <ds:schemaRef ds:uri="http://purl.org/dc/terms/"/>
    <ds:schemaRef ds:uri="803e5ffa-c85b-4be1-b266-97e9b39ca769"/>
    <ds:schemaRef ds:uri="http://purl.org/dc/elements/1.1/"/>
    <ds:schemaRef ds:uri="http://schemas.microsoft.com/office/2006/metadata/properties"/>
    <ds:schemaRef ds:uri="http://schemas.openxmlformats.org/package/2006/metadata/core-properties"/>
    <ds:schemaRef ds:uri="f003ee77-356f-42cf-a98d-4065128301ee"/>
    <ds:schemaRef ds:uri="http://www.w3.org/XML/1998/namespace"/>
  </ds:schemaRefs>
</ds:datastoreItem>
</file>

<file path=customXml/itemProps2.xml><?xml version="1.0" encoding="utf-8"?>
<ds:datastoreItem xmlns:ds="http://schemas.openxmlformats.org/officeDocument/2006/customXml" ds:itemID="{626F5378-151C-4543-925E-56211F6D6CA7}"/>
</file>

<file path=customXml/itemProps3.xml><?xml version="1.0" encoding="utf-8"?>
<ds:datastoreItem xmlns:ds="http://schemas.openxmlformats.org/officeDocument/2006/customXml" ds:itemID="{5FC8BCE4-E7A4-4F71-BE85-274BB623D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8636</TotalTime>
  <Words>2537</Words>
  <Application>Microsoft Macintosh PowerPoint</Application>
  <PresentationFormat>On-screen Show (4:3)</PresentationFormat>
  <Paragraphs>640</Paragraphs>
  <Slides>50</Slides>
  <Notes>13</Notes>
  <HiddenSlides>0</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50</vt:i4>
      </vt:variant>
    </vt:vector>
  </HeadingPairs>
  <TitlesOfParts>
    <vt:vector size="77" baseType="lpstr">
      <vt:lpstr>Arial</vt:lpstr>
      <vt:lpstr>Arial,Sans-Serif</vt:lpstr>
      <vt:lpstr>Calibri</vt:lpstr>
      <vt:lpstr>Courier New</vt:lpstr>
      <vt:lpstr>Franklin Gothic Book</vt:lpstr>
      <vt:lpstr>Franklin Gothic Medium</vt:lpstr>
      <vt:lpstr>ITC</vt:lpstr>
      <vt:lpstr>ITC Franklin Gothic Std Book</vt:lpstr>
      <vt:lpstr>ITC Franklin Gothic Std Book Co</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Raleway</vt:lpstr>
      <vt:lpstr>Segoe UI</vt:lpstr>
      <vt:lpstr>Times New Roman</vt:lpstr>
      <vt:lpstr>Trebuchet MS</vt:lpstr>
      <vt:lpstr>title page</vt:lpstr>
      <vt:lpstr>contents</vt:lpstr>
      <vt:lpstr>O1</vt:lpstr>
      <vt:lpstr>O1: image</vt:lpstr>
      <vt:lpstr>O2</vt:lpstr>
      <vt:lpstr>O2: image</vt:lpstr>
      <vt:lpstr>O3</vt:lpstr>
      <vt:lpstr>O3: image</vt:lpstr>
      <vt:lpstr>blank</vt:lpstr>
      <vt:lpstr>PowerPoint Presentation</vt:lpstr>
      <vt:lpstr>PowerPoint Presentation</vt:lpstr>
      <vt:lpstr>PowerPoint Presentation</vt:lpstr>
      <vt:lpstr>PowerPoint Presentation</vt:lpstr>
      <vt:lpstr>PowerPoint Presentation</vt:lpstr>
      <vt:lpstr>PowerPoint Presentation</vt:lpstr>
      <vt:lpstr> </vt:lpstr>
      <vt:lpstr>Research Questions</vt:lpstr>
      <vt:lpstr>Pharmaceutical Focus</vt:lpstr>
      <vt:lpstr>Dow Jones Factiva</vt:lpstr>
      <vt:lpstr>Project Activities</vt:lpstr>
      <vt:lpstr>Deliverables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lastModifiedBy>Korkmaz, Gizem (gk8yj)</cp:lastModifiedBy>
  <cp:revision>64</cp:revision>
  <dcterms:created xsi:type="dcterms:W3CDTF">2016-06-30T12:32:58Z</dcterms:created>
  <dcterms:modified xsi:type="dcterms:W3CDTF">2019-06-04T13:40:33Z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